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22" Type="http://schemas.openxmlformats.org/officeDocument/2006/relationships/slide" Target="slides/slide18.xml"/><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6" name="Shape 10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2" name="Shape 11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0" name="Shape 13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Shape 1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6" name="Shape 13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0" name="Shape 140"/>
        <p:cNvGrpSpPr/>
        <p:nvPr/>
      </p:nvGrpSpPr>
      <p:grpSpPr>
        <a:xfrm>
          <a:off x="0" y="0"/>
          <a:ext cx="0" cy="0"/>
          <a:chOff x="0" y="0"/>
          <a:chExt cx="0" cy="0"/>
        </a:xfrm>
      </p:grpSpPr>
      <p:sp>
        <p:nvSpPr>
          <p:cNvPr id="141" name="Shape 14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2" name="Shape 14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6" name="Shape 146"/>
        <p:cNvGrpSpPr/>
        <p:nvPr/>
      </p:nvGrpSpPr>
      <p:grpSpPr>
        <a:xfrm>
          <a:off x="0" y="0"/>
          <a:ext cx="0" cy="0"/>
          <a:chOff x="0" y="0"/>
          <a:chExt cx="0" cy="0"/>
        </a:xfrm>
      </p:grpSpPr>
      <p:sp>
        <p:nvSpPr>
          <p:cNvPr id="147" name="Shape 14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8" name="Shape 14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2" name="Shape 152"/>
        <p:cNvGrpSpPr/>
        <p:nvPr/>
      </p:nvGrpSpPr>
      <p:grpSpPr>
        <a:xfrm>
          <a:off x="0" y="0"/>
          <a:ext cx="0" cy="0"/>
          <a:chOff x="0" y="0"/>
          <a:chExt cx="0" cy="0"/>
        </a:xfrm>
      </p:grpSpPr>
      <p:sp>
        <p:nvSpPr>
          <p:cNvPr id="153" name="Shape 15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4" name="Shape 15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rPr lang="en"/>
              <a:t>Remember this is not an all inclusive list.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4" name="Shape 9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0" name="Shape 10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wrap="square"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wrap="square"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wrap="square"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wrap="square"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wrap="square"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wrap="square"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wrap="square"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wrap="square"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wrap="square"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dk2"/>
              </a:buClr>
              <a:buSzPct val="100000"/>
              <a:buChar char="●"/>
              <a:defRPr sz="1800">
                <a:solidFill>
                  <a:schemeClr val="dk2"/>
                </a:solidFill>
              </a:defRPr>
            </a:lvl1pPr>
            <a:lvl2pPr lvl="1">
              <a:lnSpc>
                <a:spcPct val="115000"/>
              </a:lnSpc>
              <a:spcBef>
                <a:spcPts val="0"/>
              </a:spcBef>
              <a:spcAft>
                <a:spcPts val="1600"/>
              </a:spcAft>
              <a:buClr>
                <a:schemeClr val="dk2"/>
              </a:buClr>
              <a:buChar char="○"/>
              <a:defRPr>
                <a:solidFill>
                  <a:schemeClr val="dk2"/>
                </a:solidFill>
              </a:defRPr>
            </a:lvl2pPr>
            <a:lvl3pPr lvl="2">
              <a:lnSpc>
                <a:spcPct val="115000"/>
              </a:lnSpc>
              <a:spcBef>
                <a:spcPts val="0"/>
              </a:spcBef>
              <a:spcAft>
                <a:spcPts val="1600"/>
              </a:spcAft>
              <a:buClr>
                <a:schemeClr val="dk2"/>
              </a:buClr>
              <a:buChar char="■"/>
              <a:defRPr>
                <a:solidFill>
                  <a:schemeClr val="dk2"/>
                </a:solidFill>
              </a:defRPr>
            </a:lvl3pPr>
            <a:lvl4pPr lvl="3">
              <a:lnSpc>
                <a:spcPct val="115000"/>
              </a:lnSpc>
              <a:spcBef>
                <a:spcPts val="0"/>
              </a:spcBef>
              <a:spcAft>
                <a:spcPts val="1600"/>
              </a:spcAft>
              <a:buClr>
                <a:schemeClr val="dk2"/>
              </a:buClr>
              <a:buChar char="●"/>
              <a:defRPr>
                <a:solidFill>
                  <a:schemeClr val="dk2"/>
                </a:solidFill>
              </a:defRPr>
            </a:lvl4pPr>
            <a:lvl5pPr lvl="4">
              <a:lnSpc>
                <a:spcPct val="115000"/>
              </a:lnSpc>
              <a:spcBef>
                <a:spcPts val="0"/>
              </a:spcBef>
              <a:spcAft>
                <a:spcPts val="1600"/>
              </a:spcAft>
              <a:buClr>
                <a:schemeClr val="dk2"/>
              </a:buClr>
              <a:buChar char="○"/>
              <a:defRPr>
                <a:solidFill>
                  <a:schemeClr val="dk2"/>
                </a:solidFill>
              </a:defRPr>
            </a:lvl5pPr>
            <a:lvl6pPr lvl="5">
              <a:lnSpc>
                <a:spcPct val="115000"/>
              </a:lnSpc>
              <a:spcBef>
                <a:spcPts val="0"/>
              </a:spcBef>
              <a:spcAft>
                <a:spcPts val="1600"/>
              </a:spcAft>
              <a:buClr>
                <a:schemeClr val="dk2"/>
              </a:buClr>
              <a:buChar char="■"/>
              <a:defRPr>
                <a:solidFill>
                  <a:schemeClr val="dk2"/>
                </a:solidFill>
              </a:defRPr>
            </a:lvl6pPr>
            <a:lvl7pPr lvl="6">
              <a:lnSpc>
                <a:spcPct val="115000"/>
              </a:lnSpc>
              <a:spcBef>
                <a:spcPts val="0"/>
              </a:spcBef>
              <a:spcAft>
                <a:spcPts val="1600"/>
              </a:spcAft>
              <a:buClr>
                <a:schemeClr val="dk2"/>
              </a:buClr>
              <a:buChar char="●"/>
              <a:defRPr>
                <a:solidFill>
                  <a:schemeClr val="dk2"/>
                </a:solidFill>
              </a:defRPr>
            </a:lvl7pPr>
            <a:lvl8pPr lvl="7">
              <a:lnSpc>
                <a:spcPct val="115000"/>
              </a:lnSpc>
              <a:spcBef>
                <a:spcPts val="0"/>
              </a:spcBef>
              <a:spcAft>
                <a:spcPts val="1600"/>
              </a:spcAft>
              <a:buClr>
                <a:schemeClr val="dk2"/>
              </a:buClr>
              <a:buChar char="○"/>
              <a:defRPr>
                <a:solidFill>
                  <a:schemeClr val="dk2"/>
                </a:solidFill>
              </a:defRPr>
            </a:lvl8pPr>
            <a:lvl9pPr lvl="8">
              <a:lnSpc>
                <a:spcPct val="115000"/>
              </a:lnSpc>
              <a:spcBef>
                <a:spcPts val="0"/>
              </a:spcBef>
              <a:spcAft>
                <a:spcPts val="1600"/>
              </a:spcAft>
              <a:buClr>
                <a:schemeClr val="dk2"/>
              </a:buClr>
              <a:buChar cha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wrap="square"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Shape 54"/>
          <p:cNvSpPr txBox="1"/>
          <p:nvPr>
            <p:ph type="ctrTitle"/>
          </p:nvPr>
        </p:nvSpPr>
        <p:spPr>
          <a:xfrm>
            <a:off x="311708" y="744575"/>
            <a:ext cx="8520600" cy="2052600"/>
          </a:xfrm>
          <a:prstGeom prst="rect">
            <a:avLst/>
          </a:prstGeom>
        </p:spPr>
        <p:txBody>
          <a:bodyPr anchorCtr="0" anchor="b" bIns="91425" lIns="91425" rIns="91425" wrap="square" tIns="91425">
            <a:noAutofit/>
          </a:bodyPr>
          <a:lstStyle/>
          <a:p>
            <a:pPr lvl="0" rtl="0" algn="l">
              <a:lnSpc>
                <a:spcPct val="230769"/>
              </a:lnSpc>
              <a:spcBef>
                <a:spcPts val="800"/>
              </a:spcBef>
              <a:spcAft>
                <a:spcPts val="800"/>
              </a:spcAft>
              <a:buClr>
                <a:schemeClr val="dk1"/>
              </a:buClr>
              <a:buSzPct val="61111"/>
              <a:buFont typeface="Arial"/>
              <a:buNone/>
            </a:pPr>
            <a:r>
              <a:rPr b="1" lang="en" sz="1800">
                <a:solidFill>
                  <a:srgbClr val="333333"/>
                </a:solidFill>
                <a:highlight>
                  <a:srgbClr val="FFFFFF"/>
                </a:highlight>
              </a:rPr>
              <a:t>Introduction to Depression and Suicide</a:t>
            </a:r>
          </a:p>
          <a:p>
            <a:pPr lvl="0">
              <a:spcBef>
                <a:spcPts val="0"/>
              </a:spcBef>
              <a:buNone/>
            </a:pPr>
            <a:r>
              <a:t/>
            </a:r>
            <a:endParaRPr/>
          </a:p>
        </p:txBody>
      </p:sp>
      <p:sp>
        <p:nvSpPr>
          <p:cNvPr id="55" name="Shape 55"/>
          <p:cNvSpPr txBox="1"/>
          <p:nvPr>
            <p:ph idx="1" type="subTitle"/>
          </p:nvPr>
        </p:nvSpPr>
        <p:spPr>
          <a:xfrm>
            <a:off x="311700" y="2834125"/>
            <a:ext cx="8520600" cy="7926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Shape 108"/>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09" name="Shape 109"/>
          <p:cNvSpPr txBox="1"/>
          <p:nvPr>
            <p:ph idx="1" type="body"/>
          </p:nvPr>
        </p:nvSpPr>
        <p:spPr>
          <a:xfrm>
            <a:off x="260050" y="445025"/>
            <a:ext cx="8520600" cy="44523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None/>
            </a:pPr>
            <a:r>
              <a:rPr b="1" lang="en">
                <a:solidFill>
                  <a:srgbClr val="333333"/>
                </a:solidFill>
                <a:highlight>
                  <a:srgbClr val="FFFFFF"/>
                </a:highlight>
              </a:rPr>
              <a:t>Symptoms of Untreated Depression</a:t>
            </a:r>
          </a:p>
          <a:p>
            <a:pPr lvl="0" rtl="0">
              <a:spcBef>
                <a:spcPts val="0"/>
              </a:spcBef>
              <a:spcAft>
                <a:spcPts val="800"/>
              </a:spcAft>
              <a:buNone/>
            </a:pPr>
            <a:r>
              <a:rPr lang="en" sz="1200">
                <a:solidFill>
                  <a:srgbClr val="333333"/>
                </a:solidFill>
                <a:highlight>
                  <a:srgbClr val="FFFFFF"/>
                </a:highlight>
              </a:rPr>
              <a:t>Depression can be difficult to diagnose. Adolescents do not always understand or express their feelings very well. They may not be aware of the symptoms of depression and may not seek help.</a:t>
            </a:r>
          </a:p>
          <a:p>
            <a:pPr lvl="0" rtl="0">
              <a:spcBef>
                <a:spcPts val="0"/>
              </a:spcBef>
              <a:spcAft>
                <a:spcPts val="800"/>
              </a:spcAft>
              <a:buNone/>
            </a:pPr>
            <a:r>
              <a:rPr lang="en" sz="1200">
                <a:solidFill>
                  <a:srgbClr val="333333"/>
                </a:solidFill>
                <a:highlight>
                  <a:srgbClr val="FFFFFF"/>
                </a:highlight>
              </a:rPr>
              <a:t>Untreated depression can lead to the following:</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Problems at school</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Running away</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Substance abuse</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Low self-esteem </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Eating disorders</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Internet addictions</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Self-injury</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Reckless behavior</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Violence</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Suicide</a:t>
            </a:r>
          </a:p>
          <a:p>
            <a:pPr lvl="0">
              <a:spcBef>
                <a:spcPts val="0"/>
              </a:spcBef>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Shape 114"/>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15" name="Shape 115"/>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Clr>
                <a:schemeClr val="dk1"/>
              </a:buClr>
              <a:buSzPct val="61111"/>
              <a:buFont typeface="Arial"/>
              <a:buNone/>
            </a:pPr>
            <a:r>
              <a:rPr b="1" lang="en">
                <a:solidFill>
                  <a:schemeClr val="dk1"/>
                </a:solidFill>
              </a:rPr>
              <a:t>Common Myths about Suicide and Depression</a:t>
            </a:r>
          </a:p>
          <a:p>
            <a:pPr lvl="0" rtl="0">
              <a:spcBef>
                <a:spcPts val="0"/>
              </a:spcBef>
              <a:spcAft>
                <a:spcPts val="800"/>
              </a:spcAft>
              <a:buClr>
                <a:schemeClr val="dk1"/>
              </a:buClr>
              <a:buSzPct val="100000"/>
              <a:buFont typeface="Arial"/>
              <a:buNone/>
            </a:pPr>
            <a:r>
              <a:rPr b="1" lang="en" sz="1100">
                <a:solidFill>
                  <a:srgbClr val="333333"/>
                </a:solidFill>
                <a:highlight>
                  <a:srgbClr val="FFFFFF"/>
                </a:highlight>
              </a:rPr>
              <a:t>Myth 1 – “People who talk about suicide won’t really do it.”</a:t>
            </a:r>
          </a:p>
          <a:p>
            <a:pPr lvl="0" rtl="0">
              <a:spcBef>
                <a:spcPts val="0"/>
              </a:spcBef>
              <a:spcAft>
                <a:spcPts val="800"/>
              </a:spcAft>
              <a:buClr>
                <a:schemeClr val="dk1"/>
              </a:buClr>
              <a:buSzPct val="100000"/>
              <a:buFont typeface="Arial"/>
              <a:buNone/>
            </a:pPr>
            <a:r>
              <a:rPr b="1" lang="en" sz="1100">
                <a:solidFill>
                  <a:srgbClr val="333333"/>
                </a:solidFill>
                <a:highlight>
                  <a:srgbClr val="FFFFFF"/>
                </a:highlight>
              </a:rPr>
              <a:t>False</a:t>
            </a:r>
            <a:r>
              <a:rPr lang="en" sz="1100">
                <a:solidFill>
                  <a:srgbClr val="333333"/>
                </a:solidFill>
                <a:highlight>
                  <a:srgbClr val="FFFFFF"/>
                </a:highlight>
              </a:rPr>
              <a:t>. Almost everyone who attempts or completes suicide has given warning signs through their words or behaviors. Do not ignore any suicide threats. Statements such as “You’ll be sorry when I’m dead,” or “I wish I was dead,” no matter how casually or jokingly said, may indicate serious suicidal feelings.</a:t>
            </a:r>
          </a:p>
          <a:p>
            <a:pPr lvl="0" rtl="0">
              <a:spcBef>
                <a:spcPts val="0"/>
              </a:spcBef>
              <a:spcAft>
                <a:spcPts val="800"/>
              </a:spcAft>
              <a:buClr>
                <a:schemeClr val="dk1"/>
              </a:buClr>
              <a:buSzPct val="100000"/>
              <a:buFont typeface="Arial"/>
              <a:buNone/>
            </a:pPr>
            <a:r>
              <a:rPr b="1" lang="en" sz="1100">
                <a:solidFill>
                  <a:srgbClr val="333333"/>
                </a:solidFill>
                <a:highlight>
                  <a:srgbClr val="FFFFFF"/>
                </a:highlight>
              </a:rPr>
              <a:t>Myth 2 – “If a person is determined to kill him/herself, nothing is going to stop him/her.”</a:t>
            </a:r>
          </a:p>
          <a:p>
            <a:pPr lvl="0" rtl="0">
              <a:spcBef>
                <a:spcPts val="0"/>
              </a:spcBef>
              <a:spcAft>
                <a:spcPts val="800"/>
              </a:spcAft>
              <a:buClr>
                <a:schemeClr val="dk1"/>
              </a:buClr>
              <a:buSzPct val="100000"/>
              <a:buFont typeface="Arial"/>
              <a:buNone/>
            </a:pPr>
            <a:r>
              <a:rPr b="1" lang="en" sz="1100">
                <a:solidFill>
                  <a:srgbClr val="333333"/>
                </a:solidFill>
                <a:highlight>
                  <a:srgbClr val="FFFFFF"/>
                </a:highlight>
              </a:rPr>
              <a:t>False</a:t>
            </a:r>
            <a:r>
              <a:rPr lang="en" sz="1100">
                <a:solidFill>
                  <a:srgbClr val="333333"/>
                </a:solidFill>
                <a:highlight>
                  <a:srgbClr val="FFFFFF"/>
                </a:highlight>
              </a:rPr>
              <a:t>. Even the most severely depressed person has mixed feelings about death, wavering until the very last moment between wanting to live and wanting to die. Most suicidal people do not want to die; they want the pain to stop. The impulse to end their life, however overpowering, does not last forever.</a:t>
            </a:r>
          </a:p>
          <a:p>
            <a:pPr lvl="0" rtl="0">
              <a:spcBef>
                <a:spcPts val="0"/>
              </a:spcBef>
              <a:spcAft>
                <a:spcPts val="0"/>
              </a:spcAft>
              <a:buClr>
                <a:schemeClr val="dk1"/>
              </a:buClr>
              <a:buSzPct val="100000"/>
              <a:buFont typeface="Arial"/>
              <a:buNone/>
            </a:pPr>
            <a:r>
              <a:t/>
            </a:r>
            <a:endParaRPr sz="1100">
              <a:solidFill>
                <a:srgbClr val="333333"/>
              </a:solidFill>
              <a:highlight>
                <a:srgbClr val="FFFFFF"/>
              </a:highlight>
            </a:endParaRPr>
          </a:p>
          <a:p>
            <a:pPr lvl="0">
              <a:spcBef>
                <a:spcPts val="0"/>
              </a:spcBef>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Shape 120"/>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21" name="Shape 121"/>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spcBef>
                <a:spcPts val="0"/>
              </a:spcBef>
              <a:spcAft>
                <a:spcPts val="800"/>
              </a:spcAft>
              <a:buClr>
                <a:schemeClr val="dk1"/>
              </a:buClr>
              <a:buSzPct val="100000"/>
              <a:buFont typeface="Arial"/>
              <a:buNone/>
            </a:pPr>
            <a:r>
              <a:rPr b="1" lang="en" sz="1100">
                <a:solidFill>
                  <a:srgbClr val="333333"/>
                </a:solidFill>
                <a:highlight>
                  <a:srgbClr val="FFFFFF"/>
                </a:highlight>
              </a:rPr>
              <a:t>Myth 3 – “Talking about suicide may give someone the idea. Never give a person any ideas about suicide by talking about it.”</a:t>
            </a:r>
          </a:p>
          <a:p>
            <a:pPr lvl="0" rtl="0">
              <a:spcBef>
                <a:spcPts val="0"/>
              </a:spcBef>
              <a:spcAft>
                <a:spcPts val="800"/>
              </a:spcAft>
              <a:buClr>
                <a:schemeClr val="dk1"/>
              </a:buClr>
              <a:buSzPct val="100000"/>
              <a:buFont typeface="Arial"/>
              <a:buNone/>
            </a:pPr>
            <a:r>
              <a:rPr b="1" lang="en" sz="1100">
                <a:solidFill>
                  <a:srgbClr val="333333"/>
                </a:solidFill>
                <a:highlight>
                  <a:srgbClr val="FFFFFF"/>
                </a:highlight>
              </a:rPr>
              <a:t>False</a:t>
            </a:r>
            <a:r>
              <a:rPr lang="en" sz="1100">
                <a:solidFill>
                  <a:srgbClr val="333333"/>
                </a:solidFill>
                <a:highlight>
                  <a:srgbClr val="FFFFFF"/>
                </a:highlight>
              </a:rPr>
              <a:t>. The opposite is true. If a person is depressed or unhappy, discussing their feelings openly and allowing them to express how they feel is one of the most helpful things you can do. Even if they have had suicidal thoughts, giving them permission to express those thoughts can relieve some of the anxiety and provide an avenue to recognize other ways to escape their pain and sadness.</a:t>
            </a:r>
          </a:p>
          <a:p>
            <a:pPr lvl="0" rtl="0">
              <a:spcBef>
                <a:spcPts val="0"/>
              </a:spcBef>
              <a:spcAft>
                <a:spcPts val="800"/>
              </a:spcAft>
              <a:buClr>
                <a:schemeClr val="dk1"/>
              </a:buClr>
              <a:buSzPct val="100000"/>
              <a:buFont typeface="Arial"/>
              <a:buNone/>
            </a:pPr>
            <a:r>
              <a:rPr b="1" lang="en" sz="1100">
                <a:solidFill>
                  <a:srgbClr val="333333"/>
                </a:solidFill>
                <a:highlight>
                  <a:srgbClr val="FFFFFF"/>
                </a:highlight>
              </a:rPr>
              <a:t>Myth 4 – “People who attempt suicide and do not complete suicide are just trying to get attention. They are not really serious.”</a:t>
            </a:r>
          </a:p>
          <a:p>
            <a:pPr lvl="0" rtl="0">
              <a:spcBef>
                <a:spcPts val="0"/>
              </a:spcBef>
              <a:spcAft>
                <a:spcPts val="800"/>
              </a:spcAft>
              <a:buClr>
                <a:schemeClr val="dk1"/>
              </a:buClr>
              <a:buSzPct val="100000"/>
              <a:buFont typeface="Arial"/>
              <a:buNone/>
            </a:pPr>
            <a:r>
              <a:rPr b="1" lang="en" sz="1100">
                <a:solidFill>
                  <a:srgbClr val="333333"/>
                </a:solidFill>
                <a:highlight>
                  <a:srgbClr val="FFFFFF"/>
                </a:highlight>
              </a:rPr>
              <a:t>False</a:t>
            </a:r>
            <a:r>
              <a:rPr lang="en" sz="1100">
                <a:solidFill>
                  <a:srgbClr val="333333"/>
                </a:solidFill>
                <a:highlight>
                  <a:srgbClr val="FFFFFF"/>
                </a:highlight>
              </a:rPr>
              <a:t>. To a certain degree, they </a:t>
            </a:r>
            <a:r>
              <a:rPr b="1" lang="en" sz="1100">
                <a:solidFill>
                  <a:srgbClr val="333333"/>
                </a:solidFill>
                <a:highlight>
                  <a:srgbClr val="FFFFFF"/>
                </a:highlight>
              </a:rPr>
              <a:t>are</a:t>
            </a:r>
            <a:r>
              <a:rPr lang="en" sz="1100">
                <a:solidFill>
                  <a:srgbClr val="333333"/>
                </a:solidFill>
                <a:highlight>
                  <a:srgbClr val="FFFFFF"/>
                </a:highlight>
              </a:rPr>
              <a:t> trying to get attention and help for the pain that they are experiencing. A suicide attempt, even half-hearted, is an attempt to seek help and is serious. If the person perceives their action to be a suicide attempt, then that is what it is. Any attempt, regardless of severity, must be taken seriously and help must be sought for the individual.</a:t>
            </a:r>
          </a:p>
          <a:p>
            <a:pPr lvl="0">
              <a:spcBef>
                <a:spcPts val="0"/>
              </a:spcBef>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Shape 126"/>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27" name="Shape 127"/>
          <p:cNvSpPr txBox="1"/>
          <p:nvPr>
            <p:ph idx="1" type="body"/>
          </p:nvPr>
        </p:nvSpPr>
        <p:spPr>
          <a:xfrm>
            <a:off x="311700" y="320300"/>
            <a:ext cx="8520600" cy="46287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None/>
            </a:pPr>
            <a:r>
              <a:rPr b="1" lang="en">
                <a:solidFill>
                  <a:srgbClr val="333333"/>
                </a:solidFill>
                <a:highlight>
                  <a:srgbClr val="FFFFFF"/>
                </a:highlight>
              </a:rPr>
              <a:t>Getting Help</a:t>
            </a:r>
          </a:p>
          <a:p>
            <a:pPr lvl="0" rtl="0">
              <a:spcBef>
                <a:spcPts val="0"/>
              </a:spcBef>
              <a:spcAft>
                <a:spcPts val="800"/>
              </a:spcAft>
              <a:buNone/>
            </a:pPr>
            <a:r>
              <a:rPr lang="en" sz="1200">
                <a:solidFill>
                  <a:srgbClr val="333333"/>
                </a:solidFill>
                <a:highlight>
                  <a:srgbClr val="FFFFFF"/>
                </a:highlight>
              </a:rPr>
              <a:t>Depression is serious, and if left untreated, it can worsen to the point of becoming life-threatening. If depressed teens refuse treatment, it may be necessary for friends and family members or other concerned adults to seek professional advice and help.</a:t>
            </a:r>
          </a:p>
          <a:p>
            <a:pPr lvl="0" rtl="0">
              <a:spcBef>
                <a:spcPts val="0"/>
              </a:spcBef>
              <a:spcAft>
                <a:spcPts val="800"/>
              </a:spcAft>
              <a:buNone/>
            </a:pPr>
            <a:r>
              <a:rPr lang="en" sz="1200">
                <a:solidFill>
                  <a:srgbClr val="333333"/>
                </a:solidFill>
                <a:highlight>
                  <a:srgbClr val="FFFFFF"/>
                </a:highlight>
              </a:rPr>
              <a:t>Therapy can help teens understand why they are depressed and learn how to cope with stressful situations. Depending on the situation, treatment may consist of individual, group, or family counseling. Medications that can be prescribed by a psychiatrist may be necessary to help teens feel better.</a:t>
            </a:r>
          </a:p>
          <a:p>
            <a:pPr lvl="0" rtl="0">
              <a:spcBef>
                <a:spcPts val="0"/>
              </a:spcBef>
              <a:spcAft>
                <a:spcPts val="800"/>
              </a:spcAft>
              <a:buNone/>
            </a:pPr>
            <a:r>
              <a:t/>
            </a:r>
            <a:endParaRPr sz="1200">
              <a:solidFill>
                <a:srgbClr val="333333"/>
              </a:solidFill>
              <a:highlight>
                <a:srgbClr val="FFFFFF"/>
              </a:highlight>
            </a:endParaRPr>
          </a:p>
          <a:p>
            <a:pPr lvl="0" rtl="0">
              <a:spcBef>
                <a:spcPts val="0"/>
              </a:spcBef>
              <a:spcAft>
                <a:spcPts val="800"/>
              </a:spcAft>
              <a:buNone/>
            </a:pPr>
            <a:r>
              <a:rPr lang="en" sz="1200">
                <a:solidFill>
                  <a:srgbClr val="333333"/>
                </a:solidFill>
                <a:highlight>
                  <a:srgbClr val="FFFFFF"/>
                </a:highlight>
              </a:rPr>
              <a:t>Some of the most common and effective ways to treat depression in adolescents are the following:</a:t>
            </a:r>
          </a:p>
          <a:p>
            <a:pPr indent="-228600" lvl="0" marL="698500" rtl="0">
              <a:lnSpc>
                <a:spcPct val="142857"/>
              </a:lnSpc>
              <a:spcBef>
                <a:spcPts val="0"/>
              </a:spcBef>
              <a:spcAft>
                <a:spcPts val="800"/>
              </a:spcAft>
              <a:buClr>
                <a:srgbClr val="333333"/>
              </a:buClr>
              <a:buSzPct val="87500"/>
              <a:buNone/>
            </a:pPr>
            <a:r>
              <a:t/>
            </a:r>
            <a:endParaRPr sz="1200">
              <a:solidFill>
                <a:srgbClr val="333333"/>
              </a:solidFill>
              <a:highlight>
                <a:srgbClr val="FFFFFF"/>
              </a:highlight>
            </a:endParaRP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Psychotherapy</a:t>
            </a:r>
          </a:p>
          <a:p>
            <a:pPr indent="-295275" lvl="1" marL="1397000" rtl="0">
              <a:lnSpc>
                <a:spcPct val="142857"/>
              </a:lnSpc>
              <a:spcBef>
                <a:spcPts val="0"/>
              </a:spcBef>
              <a:spcAft>
                <a:spcPts val="800"/>
              </a:spcAft>
              <a:buClr>
                <a:srgbClr val="333333"/>
              </a:buClr>
              <a:buSzPct val="87500"/>
            </a:pPr>
            <a:r>
              <a:t/>
            </a:r>
            <a:endParaRPr sz="1200">
              <a:solidFill>
                <a:srgbClr val="333333"/>
              </a:solidFill>
              <a:highlight>
                <a:srgbClr val="FFFFFF"/>
              </a:highlight>
            </a:endParaRP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Cognitive-behavioral therapy </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Interpersonal therapy </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Medication </a:t>
            </a:r>
            <a:r>
              <a:rPr lang="en" sz="800">
                <a:solidFill>
                  <a:srgbClr val="333333"/>
                </a:solidFill>
                <a:highlight>
                  <a:srgbClr val="FFFFFF"/>
                </a:highlight>
              </a:rPr>
              <a:t> </a:t>
            </a:r>
          </a:p>
          <a:p>
            <a:pPr lvl="0">
              <a:spcBef>
                <a:spcPts val="0"/>
              </a:spcBef>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Shape 132"/>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33" name="Shape 133"/>
          <p:cNvSpPr txBox="1"/>
          <p:nvPr>
            <p:ph idx="1" type="body"/>
          </p:nvPr>
        </p:nvSpPr>
        <p:spPr>
          <a:xfrm>
            <a:off x="311700" y="294900"/>
            <a:ext cx="8520600" cy="46647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Clr>
                <a:schemeClr val="dk1"/>
              </a:buClr>
              <a:buSzPct val="61111"/>
              <a:buFont typeface="Arial"/>
              <a:buNone/>
            </a:pPr>
            <a:r>
              <a:rPr b="1" lang="en">
                <a:solidFill>
                  <a:srgbClr val="333333"/>
                </a:solidFill>
                <a:highlight>
                  <a:srgbClr val="FFFFFF"/>
                </a:highlight>
              </a:rPr>
              <a:t>Psychotherapy</a:t>
            </a:r>
          </a:p>
          <a:p>
            <a:pPr lvl="0" rtl="0">
              <a:spcBef>
                <a:spcPts val="0"/>
              </a:spcBef>
              <a:spcAft>
                <a:spcPts val="0"/>
              </a:spcAft>
              <a:buClr>
                <a:schemeClr val="dk1"/>
              </a:buClr>
              <a:buSzPct val="91666"/>
              <a:buFont typeface="Arial"/>
              <a:buNone/>
            </a:pPr>
            <a:r>
              <a:rPr b="1" lang="en" sz="1200">
                <a:solidFill>
                  <a:srgbClr val="333333"/>
                </a:solidFill>
                <a:highlight>
                  <a:srgbClr val="FFFFFF"/>
                </a:highlight>
              </a:rPr>
              <a:t>Psychotherapy</a:t>
            </a:r>
            <a:r>
              <a:rPr lang="en" sz="1200">
                <a:solidFill>
                  <a:srgbClr val="333333"/>
                </a:solidFill>
                <a:highlight>
                  <a:srgbClr val="FFFFFF"/>
                </a:highlight>
              </a:rPr>
              <a:t> provides teens an opportunity to explore events and feelings that are painful or troubling to them. Psychotherapy also teaches them coping skills.</a:t>
            </a:r>
          </a:p>
          <a:p>
            <a:pPr lvl="0" rtl="0">
              <a:lnSpc>
                <a:spcPct val="230769"/>
              </a:lnSpc>
              <a:spcBef>
                <a:spcPts val="800"/>
              </a:spcBef>
              <a:spcAft>
                <a:spcPts val="800"/>
              </a:spcAft>
              <a:buClr>
                <a:schemeClr val="dk1"/>
              </a:buClr>
              <a:buSzPct val="91666"/>
              <a:buFont typeface="Arial"/>
              <a:buNone/>
            </a:pPr>
            <a:r>
              <a:rPr b="1" lang="en">
                <a:solidFill>
                  <a:srgbClr val="333333"/>
                </a:solidFill>
                <a:highlight>
                  <a:srgbClr val="FFFFFF"/>
                </a:highlight>
              </a:rPr>
              <a:t>Cognitive-Behavioral Therapy    </a:t>
            </a:r>
            <a:r>
              <a:rPr b="1" lang="en" sz="1200">
                <a:solidFill>
                  <a:srgbClr val="333333"/>
                </a:solidFill>
                <a:highlight>
                  <a:srgbClr val="FFFFFF"/>
                </a:highlight>
              </a:rPr>
              <a:t>Cognitive-behavioral therapy</a:t>
            </a:r>
            <a:r>
              <a:rPr lang="en" sz="1200">
                <a:solidFill>
                  <a:srgbClr val="333333"/>
                </a:solidFill>
                <a:highlight>
                  <a:srgbClr val="FFFFFF"/>
                </a:highlight>
              </a:rPr>
              <a:t> helps teens change negative patterns of thinking and behaving.</a:t>
            </a:r>
          </a:p>
          <a:p>
            <a:pPr lvl="0" rtl="0">
              <a:lnSpc>
                <a:spcPct val="230769"/>
              </a:lnSpc>
              <a:spcBef>
                <a:spcPts val="800"/>
              </a:spcBef>
              <a:spcAft>
                <a:spcPts val="800"/>
              </a:spcAft>
              <a:buNone/>
            </a:pPr>
            <a:r>
              <a:rPr b="1" lang="en">
                <a:solidFill>
                  <a:srgbClr val="333333"/>
                </a:solidFill>
                <a:highlight>
                  <a:srgbClr val="FFFFFF"/>
                </a:highlight>
              </a:rPr>
              <a:t>Interpersonal Therapy     </a:t>
            </a:r>
            <a:r>
              <a:rPr b="1" lang="en" sz="1200">
                <a:solidFill>
                  <a:srgbClr val="333333"/>
                </a:solidFill>
                <a:highlight>
                  <a:srgbClr val="FFFFFF"/>
                </a:highlight>
              </a:rPr>
              <a:t>Interpersonal therapy</a:t>
            </a:r>
            <a:r>
              <a:rPr lang="en" sz="1200">
                <a:solidFill>
                  <a:srgbClr val="333333"/>
                </a:solidFill>
                <a:highlight>
                  <a:srgbClr val="FFFFFF"/>
                </a:highlight>
              </a:rPr>
              <a:t> focuses on how to develop healthier relationships at home  and at school.</a:t>
            </a:r>
          </a:p>
          <a:p>
            <a:pPr lvl="0" rtl="0">
              <a:lnSpc>
                <a:spcPct val="230769"/>
              </a:lnSpc>
              <a:spcBef>
                <a:spcPts val="800"/>
              </a:spcBef>
              <a:spcAft>
                <a:spcPts val="800"/>
              </a:spcAft>
              <a:buClr>
                <a:schemeClr val="dk1"/>
              </a:buClr>
              <a:buSzPct val="61111"/>
              <a:buFont typeface="Arial"/>
              <a:buNone/>
            </a:pPr>
            <a:r>
              <a:rPr b="1" lang="en">
                <a:solidFill>
                  <a:schemeClr val="dk1"/>
                </a:solidFill>
              </a:rPr>
              <a:t>Medication</a:t>
            </a:r>
          </a:p>
          <a:p>
            <a:pPr lvl="0" rtl="0">
              <a:spcBef>
                <a:spcPts val="0"/>
              </a:spcBef>
              <a:spcAft>
                <a:spcPts val="800"/>
              </a:spcAft>
              <a:buClr>
                <a:schemeClr val="dk1"/>
              </a:buClr>
              <a:buSzPct val="100000"/>
              <a:buFont typeface="Arial"/>
              <a:buNone/>
            </a:pPr>
            <a:r>
              <a:rPr b="1" lang="en" sz="1100">
                <a:solidFill>
                  <a:srgbClr val="333333"/>
                </a:solidFill>
                <a:highlight>
                  <a:srgbClr val="FFFFFF"/>
                </a:highlight>
              </a:rPr>
              <a:t>Medication </a:t>
            </a:r>
            <a:r>
              <a:rPr lang="en" sz="1100">
                <a:solidFill>
                  <a:srgbClr val="333333"/>
                </a:solidFill>
                <a:highlight>
                  <a:srgbClr val="FFFFFF"/>
                </a:highlight>
              </a:rPr>
              <a:t>relieves some symptoms of depression and is often prescribed along with therapy.</a:t>
            </a:r>
          </a:p>
          <a:p>
            <a:pPr lvl="0" rtl="0">
              <a:spcBef>
                <a:spcPts val="0"/>
              </a:spcBef>
              <a:spcAft>
                <a:spcPts val="0"/>
              </a:spcAft>
              <a:buClr>
                <a:schemeClr val="dk1"/>
              </a:buClr>
              <a:buSzPct val="100000"/>
              <a:buFont typeface="Arial"/>
              <a:buNone/>
            </a:pPr>
            <a:r>
              <a:t/>
            </a:r>
            <a:endParaRPr sz="1100">
              <a:solidFill>
                <a:srgbClr val="333333"/>
              </a:solidFill>
              <a:highlight>
                <a:srgbClr val="FFFFFF"/>
              </a:highlight>
            </a:endParaRPr>
          </a:p>
          <a:p>
            <a:pPr lvl="0">
              <a:spcBef>
                <a:spcPts val="0"/>
              </a:spcBef>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 name="Shape 137"/>
        <p:cNvGrpSpPr/>
        <p:nvPr/>
      </p:nvGrpSpPr>
      <p:grpSpPr>
        <a:xfrm>
          <a:off x="0" y="0"/>
          <a:ext cx="0" cy="0"/>
          <a:chOff x="0" y="0"/>
          <a:chExt cx="0" cy="0"/>
        </a:xfrm>
      </p:grpSpPr>
      <p:sp>
        <p:nvSpPr>
          <p:cNvPr id="138" name="Shape 138"/>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39" name="Shape 139"/>
          <p:cNvSpPr txBox="1"/>
          <p:nvPr>
            <p:ph idx="1" type="body"/>
          </p:nvPr>
        </p:nvSpPr>
        <p:spPr>
          <a:xfrm>
            <a:off x="311700" y="1235125"/>
            <a:ext cx="8520600" cy="34164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None/>
            </a:pPr>
            <a:r>
              <a:rPr b="1" lang="en">
                <a:solidFill>
                  <a:srgbClr val="000000"/>
                </a:solidFill>
              </a:rPr>
              <a:t>People Who Can Help</a:t>
            </a:r>
          </a:p>
          <a:p>
            <a:pPr lvl="0" rtl="0">
              <a:spcBef>
                <a:spcPts val="0"/>
              </a:spcBef>
              <a:spcAft>
                <a:spcPts val="800"/>
              </a:spcAft>
              <a:buNone/>
            </a:pPr>
            <a:r>
              <a:rPr lang="en" sz="1100">
                <a:solidFill>
                  <a:srgbClr val="333333"/>
                </a:solidFill>
                <a:highlight>
                  <a:srgbClr val="FFFFFF"/>
                </a:highlight>
              </a:rPr>
              <a:t>When depressed teens recognize that they need help, they take a major step toward recovery. Few teens seek help on their own. They may need encouragement from their friends and support from concerned adults to seek help and follow treatment recommendations.</a:t>
            </a:r>
          </a:p>
          <a:p>
            <a:pPr lvl="0" rtl="0">
              <a:spcBef>
                <a:spcPts val="0"/>
              </a:spcBef>
              <a:spcAft>
                <a:spcPts val="800"/>
              </a:spcAft>
              <a:buNone/>
            </a:pPr>
            <a:r>
              <a:rPr lang="en" sz="1100">
                <a:solidFill>
                  <a:srgbClr val="333333"/>
                </a:solidFill>
                <a:highlight>
                  <a:srgbClr val="FFFFFF"/>
                </a:highlight>
              </a:rPr>
              <a:t>It can be difficult to ask for help in dealing and coping with mental and emotional issues. Most people tend to wait too long. But there is a lot of help for those teens that suffer from depression and suicidal feelings. Depression is very treatable.</a:t>
            </a:r>
          </a:p>
          <a:p>
            <a:pPr lvl="0" rtl="0">
              <a:spcBef>
                <a:spcPts val="0"/>
              </a:spcBef>
              <a:spcAft>
                <a:spcPts val="800"/>
              </a:spcAft>
              <a:buNone/>
            </a:pPr>
            <a:r>
              <a:rPr lang="en" sz="1100">
                <a:solidFill>
                  <a:srgbClr val="333333"/>
                </a:solidFill>
                <a:highlight>
                  <a:srgbClr val="FFFFFF"/>
                </a:highlight>
              </a:rPr>
              <a:t>People who can help someone experiencing depression or suicidal feelings include the following:</a:t>
            </a:r>
          </a:p>
          <a:p>
            <a:pPr lvl="0" rtl="0">
              <a:spcBef>
                <a:spcPts val="0"/>
              </a:spcBef>
              <a:spcAft>
                <a:spcPts val="0"/>
              </a:spcAft>
              <a:buNone/>
            </a:pPr>
            <a:r>
              <a:t/>
            </a:r>
            <a:endParaRPr sz="1100">
              <a:solidFill>
                <a:srgbClr val="333333"/>
              </a:solidFill>
              <a:highlight>
                <a:srgbClr val="FFFFFF"/>
              </a:highlight>
            </a:endParaRPr>
          </a:p>
          <a:p>
            <a:pPr lvl="0">
              <a:spcBef>
                <a:spcPts val="0"/>
              </a:spcBef>
              <a:buNone/>
            </a:pPr>
            <a:r>
              <a:rPr lang="en"/>
              <a:t>1-800-SUICIDE (1-800-784-2433)</a:t>
            </a:r>
          </a:p>
          <a:p>
            <a:pPr lvl="0">
              <a:spcBef>
                <a:spcPts val="0"/>
              </a:spcBef>
              <a:buNone/>
            </a:pPr>
            <a:r>
              <a:rPr lang="en"/>
              <a:t>1-800-273-TALK (1-800-273-8255)</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3" name="Shape 143"/>
        <p:cNvGrpSpPr/>
        <p:nvPr/>
      </p:nvGrpSpPr>
      <p:grpSpPr>
        <a:xfrm>
          <a:off x="0" y="0"/>
          <a:ext cx="0" cy="0"/>
          <a:chOff x="0" y="0"/>
          <a:chExt cx="0" cy="0"/>
        </a:xfrm>
      </p:grpSpPr>
      <p:sp>
        <p:nvSpPr>
          <p:cNvPr id="144" name="Shape 144"/>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45" name="Shape 145"/>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rPr lang="en"/>
              <a:t>Other resources:</a:t>
            </a:r>
          </a:p>
          <a:p>
            <a:pPr lvl="0">
              <a:spcBef>
                <a:spcPts val="0"/>
              </a:spcBef>
              <a:buNone/>
            </a:pPr>
            <a:r>
              <a:rPr lang="en"/>
              <a:t>Parents</a:t>
            </a:r>
          </a:p>
          <a:p>
            <a:pPr lvl="0">
              <a:spcBef>
                <a:spcPts val="0"/>
              </a:spcBef>
              <a:buNone/>
            </a:pPr>
            <a:r>
              <a:rPr lang="en"/>
              <a:t>Teachers and school counselor or administration</a:t>
            </a:r>
          </a:p>
          <a:p>
            <a:pPr lvl="0">
              <a:spcBef>
                <a:spcPts val="0"/>
              </a:spcBef>
              <a:buNone/>
            </a:pPr>
            <a:r>
              <a:rPr lang="en"/>
              <a:t>Religious leaders</a:t>
            </a:r>
          </a:p>
          <a:p>
            <a:pPr lvl="0">
              <a:spcBef>
                <a:spcPts val="0"/>
              </a:spcBef>
              <a:buNone/>
            </a:pPr>
            <a:r>
              <a:rPr lang="en"/>
              <a:t>911</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9" name="Shape 149"/>
        <p:cNvGrpSpPr/>
        <p:nvPr/>
      </p:nvGrpSpPr>
      <p:grpSpPr>
        <a:xfrm>
          <a:off x="0" y="0"/>
          <a:ext cx="0" cy="0"/>
          <a:chOff x="0" y="0"/>
          <a:chExt cx="0" cy="0"/>
        </a:xfrm>
      </p:grpSpPr>
      <p:sp>
        <p:nvSpPr>
          <p:cNvPr id="150" name="Shape 150"/>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51" name="Shape 151"/>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Clr>
                <a:schemeClr val="dk1"/>
              </a:buClr>
              <a:buSzPct val="61111"/>
              <a:buFont typeface="Arial"/>
              <a:buNone/>
            </a:pPr>
            <a:r>
              <a:rPr b="1" lang="en">
                <a:solidFill>
                  <a:srgbClr val="333333"/>
                </a:solidFill>
                <a:highlight>
                  <a:srgbClr val="FFFFFF"/>
                </a:highlight>
              </a:rPr>
              <a:t>Remember:</a:t>
            </a:r>
          </a:p>
          <a:p>
            <a:pPr lvl="0" rtl="0" algn="ctr">
              <a:spcBef>
                <a:spcPts val="0"/>
              </a:spcBef>
              <a:spcAft>
                <a:spcPts val="800"/>
              </a:spcAft>
              <a:buClr>
                <a:schemeClr val="dk1"/>
              </a:buClr>
              <a:buSzPct val="30555"/>
              <a:buFont typeface="Arial"/>
              <a:buNone/>
            </a:pPr>
            <a:r>
              <a:rPr b="1" lang="en" sz="3600">
                <a:solidFill>
                  <a:srgbClr val="333333"/>
                </a:solidFill>
                <a:highlight>
                  <a:srgbClr val="FFFFFF"/>
                </a:highlight>
              </a:rPr>
              <a:t>Suicide is a permanent solution to a temporary problem.</a:t>
            </a:r>
          </a:p>
          <a:p>
            <a:pPr lvl="0">
              <a:spcBef>
                <a:spcPts val="0"/>
              </a:spcBef>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5" name="Shape 155"/>
        <p:cNvGrpSpPr/>
        <p:nvPr/>
      </p:nvGrpSpPr>
      <p:grpSpPr>
        <a:xfrm>
          <a:off x="0" y="0"/>
          <a:ext cx="0" cy="0"/>
          <a:chOff x="0" y="0"/>
          <a:chExt cx="0" cy="0"/>
        </a:xfrm>
      </p:grpSpPr>
      <p:sp>
        <p:nvSpPr>
          <p:cNvPr id="156" name="Shape 156"/>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57" name="Shape 157"/>
          <p:cNvSpPr txBox="1"/>
          <p:nvPr>
            <p:ph idx="1" type="body"/>
          </p:nvPr>
        </p:nvSpPr>
        <p:spPr>
          <a:xfrm>
            <a:off x="-266900" y="1255800"/>
            <a:ext cx="8520600" cy="34164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Shape 60"/>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61" name="Shape 61"/>
          <p:cNvSpPr txBox="1"/>
          <p:nvPr>
            <p:ph idx="1" type="body"/>
          </p:nvPr>
        </p:nvSpPr>
        <p:spPr>
          <a:xfrm>
            <a:off x="311700" y="258300"/>
            <a:ext cx="8520600" cy="43107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None/>
            </a:pPr>
            <a:r>
              <a:rPr b="1" lang="en">
                <a:solidFill>
                  <a:srgbClr val="333333"/>
                </a:solidFill>
                <a:highlight>
                  <a:srgbClr val="FFFFFF"/>
                </a:highlight>
              </a:rPr>
              <a:t>Statistics about Depression and Suicide</a:t>
            </a:r>
          </a:p>
          <a:p>
            <a:pPr lvl="0" rtl="0">
              <a:spcBef>
                <a:spcPts val="0"/>
              </a:spcBef>
              <a:spcAft>
                <a:spcPts val="800"/>
              </a:spcAft>
              <a:buNone/>
            </a:pPr>
            <a:r>
              <a:rPr lang="en" sz="1200">
                <a:solidFill>
                  <a:srgbClr val="333333"/>
                </a:solidFill>
                <a:highlight>
                  <a:srgbClr val="FFFFFF"/>
                </a:highlight>
              </a:rPr>
              <a:t>According to the Centers for Disease Control and Prevention (2010), these are the statistics regarding suicide:</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Suicide is the </a:t>
            </a:r>
            <a:r>
              <a:rPr b="1" lang="en" sz="1200">
                <a:solidFill>
                  <a:srgbClr val="333333"/>
                </a:solidFill>
                <a:highlight>
                  <a:srgbClr val="FFFFFF"/>
                </a:highlight>
              </a:rPr>
              <a:t>second</a:t>
            </a:r>
            <a:r>
              <a:rPr lang="en" sz="1200">
                <a:solidFill>
                  <a:srgbClr val="333333"/>
                </a:solidFill>
                <a:highlight>
                  <a:srgbClr val="FFFFFF"/>
                </a:highlight>
              </a:rPr>
              <a:t> leading cause of death for ages 10–24.</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Suicide is the </a:t>
            </a:r>
            <a:r>
              <a:rPr b="1" lang="en" sz="1200">
                <a:solidFill>
                  <a:srgbClr val="333333"/>
                </a:solidFill>
                <a:highlight>
                  <a:srgbClr val="FFFFFF"/>
                </a:highlight>
              </a:rPr>
              <a:t>third</a:t>
            </a:r>
            <a:r>
              <a:rPr lang="en" sz="1200">
                <a:solidFill>
                  <a:srgbClr val="333333"/>
                </a:solidFill>
                <a:highlight>
                  <a:srgbClr val="FFFFFF"/>
                </a:highlight>
              </a:rPr>
              <a:t> leading cause of death for college-age youth and ages 12–18.</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More teenagers and young adults die from suicide than from cancer, heart disease, AIDS, birth defects, stroke, pneumonia, influenza, and chronic lung disease </a:t>
            </a:r>
            <a:r>
              <a:rPr b="1" lang="en" sz="1200">
                <a:solidFill>
                  <a:srgbClr val="333333"/>
                </a:solidFill>
                <a:highlight>
                  <a:srgbClr val="FFFFFF"/>
                </a:highlight>
              </a:rPr>
              <a:t>combined</a:t>
            </a:r>
            <a:r>
              <a:rPr lang="en" sz="1200">
                <a:solidFill>
                  <a:srgbClr val="333333"/>
                </a:solidFill>
                <a:highlight>
                  <a:srgbClr val="FFFFFF"/>
                </a:highlight>
              </a:rPr>
              <a:t>.</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Each day in America there are an average of over 5,400 suicide attempts by young people grades 7–12.</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Four out of five teens who attempt suicide have given clear warning signs.</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Suicide has increased 300 percent between the ages of 15 and 24 in the last 20 years.</a:t>
            </a:r>
            <a:r>
              <a:rPr lang="en" sz="800">
                <a:solidFill>
                  <a:srgbClr val="333333"/>
                </a:solidFill>
                <a:highlight>
                  <a:srgbClr val="FFFFFF"/>
                </a:highlight>
              </a:rPr>
              <a:t> </a:t>
            </a:r>
          </a:p>
          <a:p>
            <a:pPr lvl="0">
              <a:spcBef>
                <a:spcPts val="0"/>
              </a:spcBef>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Shape 66"/>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67" name="Shape 67"/>
          <p:cNvSpPr txBox="1"/>
          <p:nvPr>
            <p:ph idx="1" type="body"/>
          </p:nvPr>
        </p:nvSpPr>
        <p:spPr>
          <a:xfrm>
            <a:off x="311700" y="681925"/>
            <a:ext cx="8520600" cy="38871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None/>
            </a:pPr>
            <a:r>
              <a:rPr b="1" lang="en">
                <a:solidFill>
                  <a:srgbClr val="333333"/>
                </a:solidFill>
                <a:highlight>
                  <a:srgbClr val="FFFFFF"/>
                </a:highlight>
              </a:rPr>
              <a:t>Warning Signs of Teen Depression</a:t>
            </a:r>
          </a:p>
          <a:p>
            <a:pPr lvl="0" rtl="0">
              <a:spcBef>
                <a:spcPts val="0"/>
              </a:spcBef>
              <a:spcAft>
                <a:spcPts val="800"/>
              </a:spcAft>
              <a:buNone/>
            </a:pPr>
            <a:r>
              <a:rPr lang="en" sz="1200">
                <a:solidFill>
                  <a:srgbClr val="333333"/>
                </a:solidFill>
                <a:highlight>
                  <a:srgbClr val="FFFFFF"/>
                </a:highlight>
              </a:rPr>
              <a:t>It’s not unusual for teens to experience "the blues" or feel "down in the dumps" occasionally. Adolescence is always an unsettling time with the many physical, emotional, psychological, and social changes that accompany this stage of life. The following are some warning signs of depression:</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Sudden, abrupt changes in personality                         -Restlessness and agitation</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Expressions of hopelessness and despair                    -Fatigue and lack of energy</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Declining grades and school performance                    -Thoughts of death or suicide</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Lack of interest in activities once enjoyed</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Increased irritability and aggressiveness</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Withdrawal from family, friends, and relationships</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Lack of hygiene</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Changes in eating and sleeping habits</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Difficulty concentrating</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Feelings of worthlessness</a:t>
            </a:r>
          </a:p>
          <a:p>
            <a:pPr lvl="0">
              <a:spcBef>
                <a:spcPts val="0"/>
              </a:spcBef>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Shape 72"/>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73" name="Shape 73"/>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None/>
            </a:pPr>
            <a:r>
              <a:rPr b="1" lang="en">
                <a:solidFill>
                  <a:srgbClr val="000000"/>
                </a:solidFill>
              </a:rPr>
              <a:t>Other Signs of Teen Depression</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Experiencing a recent loss—a loved one, relationship, job, etc.</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Increased use or abuse of alcohol or drugs</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Recent separation or divorce of parents</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Feelings of loneliness or abandonment</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Feelings of shame, guilt, humiliation, or rejection</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Physical complaints, such as headaches, stomachaches, loss of energy, etc.</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Taking excessive risks, being reckless</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In real or serious trouble, especially if it is for the first time</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Problems staying focused or paying attention.</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REMEMBER, THIS IS NOT AN ALL INCLUSIVE LIST, IF YOU SEE BEHAVIOR THAT CONCERNS DON’T HESITATE TO ASK FOR HELP!</a:t>
            </a:r>
          </a:p>
          <a:p>
            <a:pPr lvl="0">
              <a:spcBef>
                <a:spcPts val="0"/>
              </a:spcBef>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Shape 78"/>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79" name="Shape 79"/>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Clr>
                <a:schemeClr val="dk1"/>
              </a:buClr>
              <a:buSzPct val="61111"/>
              <a:buFont typeface="Arial"/>
              <a:buNone/>
            </a:pPr>
            <a:r>
              <a:rPr b="1" lang="en">
                <a:solidFill>
                  <a:schemeClr val="dk1"/>
                </a:solidFill>
              </a:rPr>
              <a:t>Warning Signs of Suicide</a:t>
            </a:r>
          </a:p>
          <a:p>
            <a:pPr lvl="0" rtl="0" algn="ctr">
              <a:spcBef>
                <a:spcPts val="0"/>
              </a:spcBef>
              <a:spcAft>
                <a:spcPts val="800"/>
              </a:spcAft>
              <a:buClr>
                <a:schemeClr val="dk1"/>
              </a:buClr>
              <a:buSzPct val="100000"/>
              <a:buFont typeface="Arial"/>
              <a:buNone/>
            </a:pPr>
            <a:r>
              <a:rPr lang="en" sz="1100">
                <a:solidFill>
                  <a:srgbClr val="333333"/>
                </a:solidFill>
                <a:highlight>
                  <a:srgbClr val="FFFFFF"/>
                </a:highlight>
              </a:rPr>
              <a:t>In four out of five completed suicides, the individual had given clear warning signs of their intentions. This means that learning the signs and knowing how to respond can possibly be an opportunity to help friends and others you may know. The following are some signs of concern you may see exhibited by someone who is considering suicide. This is, by no means, an exhaustive list of all of the signs. Anytime you have a concern about a person’s actions and/or behaviors, be proactive: have a conversation with the depressed person and seek help. </a:t>
            </a:r>
          </a:p>
          <a:p>
            <a:pPr lvl="0" rtl="0">
              <a:spcBef>
                <a:spcPts val="0"/>
              </a:spcBef>
              <a:spcAft>
                <a:spcPts val="0"/>
              </a:spcAft>
              <a:buClr>
                <a:schemeClr val="dk1"/>
              </a:buClr>
              <a:buSzPct val="100000"/>
              <a:buFont typeface="Arial"/>
              <a:buNone/>
            </a:pPr>
            <a:r>
              <a:t/>
            </a:r>
            <a:endParaRPr sz="1100">
              <a:solidFill>
                <a:srgbClr val="333333"/>
              </a:solidFill>
              <a:highlight>
                <a:srgbClr val="FFFFFF"/>
              </a:highlight>
            </a:endParaRPr>
          </a:p>
          <a:p>
            <a:pPr lvl="0">
              <a:spcBef>
                <a:spcPts val="0"/>
              </a:spcBef>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85" name="Shape 85"/>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spcBef>
                <a:spcPts val="0"/>
              </a:spcBef>
              <a:spcAft>
                <a:spcPts val="800"/>
              </a:spcAft>
              <a:buNone/>
            </a:pPr>
            <a:r>
              <a:rPr b="1" lang="en" sz="1100">
                <a:solidFill>
                  <a:srgbClr val="333333"/>
                </a:solidFill>
                <a:highlight>
                  <a:srgbClr val="FFFFFF"/>
                </a:highlight>
              </a:rPr>
              <a:t>Suicide Threats Can Be Direct or Non-Direct</a:t>
            </a:r>
          </a:p>
          <a:p>
            <a:pPr lvl="0" rtl="0">
              <a:spcBef>
                <a:spcPts val="0"/>
              </a:spcBef>
              <a:spcAft>
                <a:spcPts val="800"/>
              </a:spcAft>
              <a:buNone/>
            </a:pPr>
            <a:r>
              <a:rPr lang="en" sz="1100">
                <a:solidFill>
                  <a:srgbClr val="333333"/>
                </a:solidFill>
                <a:highlight>
                  <a:srgbClr val="FFFFFF"/>
                </a:highlight>
              </a:rPr>
              <a:t>People who talk about suicide, threaten suicide, or call suicide crisis lines are 30 times more likely than the average person to kill themselves. Take suicide threats seriously. Below are some examples of threats you should pay attention to: </a:t>
            </a:r>
            <a:r>
              <a:rPr b="1" i="1" lang="en" sz="1100">
                <a:solidFill>
                  <a:srgbClr val="333333"/>
                </a:solidFill>
                <a:highlight>
                  <a:srgbClr val="FFFFFF"/>
                </a:highlight>
              </a:rPr>
              <a:t>       </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“I’d be better off dead.”</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“I won’t be bothering you much longer.”</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“You’ll be better off without me around.”</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“I hate my life.”</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“I am going to kill myself.”</a:t>
            </a:r>
          </a:p>
          <a:p>
            <a:pPr indent="-295275" lvl="1" marL="1397000" rtl="0">
              <a:lnSpc>
                <a:spcPct val="142857"/>
              </a:lnSpc>
              <a:spcBef>
                <a:spcPts val="0"/>
              </a:spcBef>
              <a:spcAft>
                <a:spcPts val="800"/>
              </a:spcAft>
              <a:buClr>
                <a:srgbClr val="333333"/>
              </a:buClr>
              <a:buSzPct val="87500"/>
            </a:pPr>
            <a:r>
              <a:t/>
            </a:r>
            <a:endParaRPr sz="1200">
              <a:solidFill>
                <a:srgbClr val="333333"/>
              </a:solidFill>
              <a:highlight>
                <a:srgbClr val="FFFFFF"/>
              </a:highlight>
            </a:endParaRPr>
          </a:p>
          <a:p>
            <a:pPr lvl="0">
              <a:spcBef>
                <a:spcPts val="0"/>
              </a:spcBef>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Shape 90"/>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91" name="Shape 91"/>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spcBef>
                <a:spcPts val="0"/>
              </a:spcBef>
              <a:spcAft>
                <a:spcPts val="800"/>
              </a:spcAft>
              <a:buClr>
                <a:schemeClr val="dk1"/>
              </a:buClr>
              <a:buSzPct val="100000"/>
              <a:buFont typeface="Arial"/>
              <a:buNone/>
            </a:pPr>
            <a:r>
              <a:rPr lang="en" sz="1100">
                <a:solidFill>
                  <a:srgbClr val="333333"/>
                </a:solidFill>
                <a:highlight>
                  <a:srgbClr val="FFFFFF"/>
                </a:highlight>
              </a:rPr>
              <a:t>Suicide threats are not always verbal. A suicide threat could occur via the following non-verbal sources of communication:</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Text messages</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Social networks</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Twitter</a:t>
            </a:r>
          </a:p>
          <a:p>
            <a:pPr lvl="0" rtl="0">
              <a:spcBef>
                <a:spcPts val="0"/>
              </a:spcBef>
              <a:spcAft>
                <a:spcPts val="800"/>
              </a:spcAft>
              <a:buNone/>
            </a:pPr>
            <a:r>
              <a:rPr b="1" lang="en" sz="1100">
                <a:solidFill>
                  <a:srgbClr val="333333"/>
                </a:solidFill>
                <a:highlight>
                  <a:srgbClr val="FFFFFF"/>
                </a:highlight>
              </a:rPr>
              <a:t>Previous Suicide Attempts</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One out of three suicide deaths is not the individual’s first attempt.</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The risk for completing suicide is more than 100 times greater during the first year after an attempt.</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Take any instance of deliberate self-harm seriously.</a:t>
            </a:r>
          </a:p>
          <a:p>
            <a:pPr lvl="0" rtl="0">
              <a:spcBef>
                <a:spcPts val="0"/>
              </a:spcBef>
              <a:spcAft>
                <a:spcPts val="800"/>
              </a:spcAft>
              <a:buNone/>
            </a:pPr>
            <a:r>
              <a:rPr lang="en" sz="1100">
                <a:solidFill>
                  <a:srgbClr val="333333"/>
                </a:solidFill>
                <a:highlight>
                  <a:srgbClr val="FFFFFF"/>
                </a:highlight>
              </a:rPr>
              <a:t>Preoccupation or obsession with death or suicide can be expressed in the following mediums:</a:t>
            </a:r>
          </a:p>
          <a:p>
            <a:pPr indent="-228600" lvl="0" marL="698500" rtl="0">
              <a:lnSpc>
                <a:spcPct val="142857"/>
              </a:lnSpc>
              <a:spcBef>
                <a:spcPts val="0"/>
              </a:spcBef>
              <a:spcAft>
                <a:spcPts val="800"/>
              </a:spcAft>
              <a:buClr>
                <a:srgbClr val="333333"/>
              </a:buClr>
              <a:buSzPct val="95454"/>
              <a:buNone/>
            </a:pPr>
            <a:r>
              <a:t/>
            </a:r>
            <a:endParaRPr sz="1100">
              <a:solidFill>
                <a:srgbClr val="333333"/>
              </a:solidFill>
              <a:highlight>
                <a:srgbClr val="FFFFFF"/>
              </a:highlight>
            </a:endParaRP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 Essays, writings about death</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 Poems about death</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 Artwork or drawings depicting death</a:t>
            </a:r>
          </a:p>
          <a:p>
            <a:pPr indent="0" lvl="0" marL="457200" rtl="0">
              <a:lnSpc>
                <a:spcPct val="142857"/>
              </a:lnSpc>
              <a:spcBef>
                <a:spcPts val="0"/>
              </a:spcBef>
              <a:spcAft>
                <a:spcPts val="800"/>
              </a:spcAft>
              <a:buNone/>
            </a:pPr>
            <a:r>
              <a:t/>
            </a:r>
            <a:endParaRPr sz="1200">
              <a:solidFill>
                <a:srgbClr val="333333"/>
              </a:solidFill>
              <a:highlight>
                <a:srgbClr val="FFFFFF"/>
              </a:highlight>
            </a:endParaRPr>
          </a:p>
          <a:p>
            <a:pPr indent="0" lvl="0" marL="457200" rtl="0">
              <a:lnSpc>
                <a:spcPct val="142857"/>
              </a:lnSpc>
              <a:spcBef>
                <a:spcPts val="0"/>
              </a:spcBef>
              <a:spcAft>
                <a:spcPts val="800"/>
              </a:spcAft>
              <a:buNone/>
            </a:pPr>
            <a:r>
              <a:t/>
            </a:r>
            <a:endParaRPr sz="1200">
              <a:solidFill>
                <a:srgbClr val="333333"/>
              </a:solidFill>
              <a:highlight>
                <a:srgbClr val="FFFFFF"/>
              </a:highlight>
            </a:endParaRPr>
          </a:p>
          <a:p>
            <a:pPr lvl="0">
              <a:spcBef>
                <a:spcPts val="0"/>
              </a:spcBef>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Shape 96"/>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97" name="Shape 97"/>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None/>
            </a:pPr>
            <a:r>
              <a:rPr b="1" lang="en">
                <a:solidFill>
                  <a:srgbClr val="333333"/>
                </a:solidFill>
                <a:highlight>
                  <a:srgbClr val="FFFFFF"/>
                </a:highlight>
              </a:rPr>
              <a:t>Final Arrangements</a:t>
            </a:r>
          </a:p>
          <a:p>
            <a:pPr lvl="0" rtl="0">
              <a:spcBef>
                <a:spcPts val="0"/>
              </a:spcBef>
              <a:spcAft>
                <a:spcPts val="800"/>
              </a:spcAft>
              <a:buNone/>
            </a:pPr>
            <a:r>
              <a:rPr lang="en" sz="1200">
                <a:solidFill>
                  <a:srgbClr val="333333"/>
                </a:solidFill>
                <a:highlight>
                  <a:srgbClr val="FFFFFF"/>
                </a:highlight>
              </a:rPr>
              <a:t>Once the decision has been made to end their life, some people begin making final arrangements.</a:t>
            </a:r>
          </a:p>
          <a:p>
            <a:pPr lvl="0" rtl="0">
              <a:spcBef>
                <a:spcPts val="0"/>
              </a:spcBef>
              <a:spcAft>
                <a:spcPts val="800"/>
              </a:spcAft>
              <a:buNone/>
            </a:pPr>
            <a:r>
              <a:rPr lang="en" sz="1200">
                <a:solidFill>
                  <a:srgbClr val="333333"/>
                </a:solidFill>
                <a:highlight>
                  <a:srgbClr val="FFFFFF"/>
                </a:highlight>
              </a:rPr>
              <a:t>Some actions an individual may take to make final arrangements include the following:</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Giving away prized or favorite possessions</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Putting their affairs in order</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Saying good-bye to family and friends</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Making funeral arrangements</a:t>
            </a:r>
          </a:p>
          <a:p>
            <a:pPr lvl="0">
              <a:spcBef>
                <a:spcPts val="0"/>
              </a:spcBef>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Shape 102"/>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t/>
            </a:r>
            <a:endParaRPr/>
          </a:p>
        </p:txBody>
      </p:sp>
      <p:sp>
        <p:nvSpPr>
          <p:cNvPr id="103" name="Shape 103"/>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rtl="0">
              <a:lnSpc>
                <a:spcPct val="230769"/>
              </a:lnSpc>
              <a:spcBef>
                <a:spcPts val="800"/>
              </a:spcBef>
              <a:spcAft>
                <a:spcPts val="800"/>
              </a:spcAft>
              <a:buNone/>
            </a:pPr>
            <a:r>
              <a:rPr b="1" lang="en">
                <a:solidFill>
                  <a:srgbClr val="333333"/>
                </a:solidFill>
                <a:highlight>
                  <a:srgbClr val="FFFFFF"/>
                </a:highlight>
              </a:rPr>
              <a:t>What Causes Depression?</a:t>
            </a:r>
          </a:p>
          <a:p>
            <a:pPr lvl="0" rtl="0">
              <a:spcBef>
                <a:spcPts val="0"/>
              </a:spcBef>
              <a:spcAft>
                <a:spcPts val="800"/>
              </a:spcAft>
              <a:buNone/>
            </a:pPr>
            <a:r>
              <a:rPr lang="en" sz="1200">
                <a:solidFill>
                  <a:srgbClr val="333333"/>
                </a:solidFill>
                <a:highlight>
                  <a:srgbClr val="FFFFFF"/>
                </a:highlight>
              </a:rPr>
              <a:t>There are many causes of depression and many factors can contribute. Studies show that some people with depression have too much or too little of certain brain chemicals. Also, a family history of depression may increase the risk for developing depression. Other factors that can contribute to depression are difficult life events (such as death or divorce), side-effects from some medications, and negative thought patterns.</a:t>
            </a:r>
          </a:p>
          <a:p>
            <a:pPr lvl="0" rtl="0">
              <a:spcBef>
                <a:spcPts val="0"/>
              </a:spcBef>
              <a:spcAft>
                <a:spcPts val="800"/>
              </a:spcAft>
              <a:buNone/>
            </a:pPr>
            <a:r>
              <a:rPr lang="en" sz="1200">
                <a:solidFill>
                  <a:srgbClr val="333333"/>
                </a:solidFill>
                <a:highlight>
                  <a:srgbClr val="FFFFFF"/>
                </a:highlight>
              </a:rPr>
              <a:t>The following is a list of common causes of depression:</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An emotional loss (a loved one, a pet, or a job)</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Loss of physical well-being</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Loss of status</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Fear of failing grades</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Inability to formulate future goals</a:t>
            </a:r>
          </a:p>
          <a:p>
            <a:pPr indent="-295275" lvl="1" marL="1397000" rtl="0">
              <a:lnSpc>
                <a:spcPct val="142857"/>
              </a:lnSpc>
              <a:spcBef>
                <a:spcPts val="0"/>
              </a:spcBef>
              <a:spcAft>
                <a:spcPts val="800"/>
              </a:spcAft>
              <a:buClr>
                <a:srgbClr val="333333"/>
              </a:buClr>
              <a:buSzPct val="87500"/>
            </a:pPr>
            <a:r>
              <a:rPr lang="en" sz="1200">
                <a:solidFill>
                  <a:srgbClr val="333333"/>
                </a:solidFill>
                <a:highlight>
                  <a:srgbClr val="FFFFFF"/>
                </a:highlight>
              </a:rPr>
              <a:t>Relationship issues</a:t>
            </a:r>
          </a:p>
          <a:p>
            <a:pPr lvl="0">
              <a:spcBef>
                <a:spcPts val="0"/>
              </a:spcBef>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