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6AB637A5-7C78-4E23-B532-8429FEB7DFE6}">
  <a:tblStyle styleId="{6AB637A5-7C78-4E23-B532-8429FEB7DFE6}"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46" Type="http://schemas.openxmlformats.org/officeDocument/2006/relationships/slide" Target="slides/slide41.xml"/><Relationship Id="rId23" Type="http://schemas.openxmlformats.org/officeDocument/2006/relationships/slide" Target="slides/slide18.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2" name="Shape 14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8" name="Shape 14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4" name="Shape 15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2" name="Shape 19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Shape 1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8" name="Shape 19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Shape 2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4" name="Shape 20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Shape 2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0" name="Shape 21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Shape 2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8" name="Shape 22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2" name="Shape 232"/>
        <p:cNvGrpSpPr/>
        <p:nvPr/>
      </p:nvGrpSpPr>
      <p:grpSpPr>
        <a:xfrm>
          <a:off x="0" y="0"/>
          <a:ext cx="0" cy="0"/>
          <a:chOff x="0" y="0"/>
          <a:chExt cx="0" cy="0"/>
        </a:xfrm>
      </p:grpSpPr>
      <p:sp>
        <p:nvSpPr>
          <p:cNvPr id="233" name="Shape 2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4" name="Shape 23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Big problem in America?</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8" name="Shape 238"/>
        <p:cNvGrpSpPr/>
        <p:nvPr/>
      </p:nvGrpSpPr>
      <p:grpSpPr>
        <a:xfrm>
          <a:off x="0" y="0"/>
          <a:ext cx="0" cy="0"/>
          <a:chOff x="0" y="0"/>
          <a:chExt cx="0" cy="0"/>
        </a:xfrm>
      </p:grpSpPr>
      <p:sp>
        <p:nvSpPr>
          <p:cNvPr id="239" name="Shape 2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0" name="Shape 24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4" name="Shape 244"/>
        <p:cNvGrpSpPr/>
        <p:nvPr/>
      </p:nvGrpSpPr>
      <p:grpSpPr>
        <a:xfrm>
          <a:off x="0" y="0"/>
          <a:ext cx="0" cy="0"/>
          <a:chOff x="0" y="0"/>
          <a:chExt cx="0" cy="0"/>
        </a:xfrm>
      </p:grpSpPr>
      <p:sp>
        <p:nvSpPr>
          <p:cNvPr id="245" name="Shape 2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6" name="Shape 24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0" name="Shape 250"/>
        <p:cNvGrpSpPr/>
        <p:nvPr/>
      </p:nvGrpSpPr>
      <p:grpSpPr>
        <a:xfrm>
          <a:off x="0" y="0"/>
          <a:ext cx="0" cy="0"/>
          <a:chOff x="0" y="0"/>
          <a:chExt cx="0" cy="0"/>
        </a:xfrm>
      </p:grpSpPr>
      <p:sp>
        <p:nvSpPr>
          <p:cNvPr id="251" name="Shape 2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2" name="Shape 2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Shape 2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8" name="Shape 25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8" name="Shape 268"/>
        <p:cNvGrpSpPr/>
        <p:nvPr/>
      </p:nvGrpSpPr>
      <p:grpSpPr>
        <a:xfrm>
          <a:off x="0" y="0"/>
          <a:ext cx="0" cy="0"/>
          <a:chOff x="0" y="0"/>
          <a:chExt cx="0" cy="0"/>
        </a:xfrm>
      </p:grpSpPr>
      <p:sp>
        <p:nvSpPr>
          <p:cNvPr id="269" name="Shape 2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0" name="Shape 2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4" name="Shape 274"/>
        <p:cNvGrpSpPr/>
        <p:nvPr/>
      </p:nvGrpSpPr>
      <p:grpSpPr>
        <a:xfrm>
          <a:off x="0" y="0"/>
          <a:ext cx="0" cy="0"/>
          <a:chOff x="0" y="0"/>
          <a:chExt cx="0" cy="0"/>
        </a:xfrm>
      </p:grpSpPr>
      <p:sp>
        <p:nvSpPr>
          <p:cNvPr id="275" name="Shape 2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6" name="Shape 27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0" name="Shape 280"/>
        <p:cNvGrpSpPr/>
        <p:nvPr/>
      </p:nvGrpSpPr>
      <p:grpSpPr>
        <a:xfrm>
          <a:off x="0" y="0"/>
          <a:ext cx="0" cy="0"/>
          <a:chOff x="0" y="0"/>
          <a:chExt cx="0" cy="0"/>
        </a:xfrm>
      </p:grpSpPr>
      <p:sp>
        <p:nvSpPr>
          <p:cNvPr id="281" name="Shape 2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2" name="Shape 28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6" name="Shape 286"/>
        <p:cNvGrpSpPr/>
        <p:nvPr/>
      </p:nvGrpSpPr>
      <p:grpSpPr>
        <a:xfrm>
          <a:off x="0" y="0"/>
          <a:ext cx="0" cy="0"/>
          <a:chOff x="0" y="0"/>
          <a:chExt cx="0" cy="0"/>
        </a:xfrm>
      </p:grpSpPr>
      <p:sp>
        <p:nvSpPr>
          <p:cNvPr id="287" name="Shape 2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8" name="Shape 28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Shape 2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4" name="Shape 29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Video high performance sport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92624" y="1705475"/>
            <a:ext cx="9690000" cy="2052600"/>
          </a:xfrm>
          <a:prstGeom prst="rect">
            <a:avLst/>
          </a:prstGeom>
        </p:spPr>
        <p:txBody>
          <a:bodyPr anchorCtr="0" anchor="b" bIns="91425" lIns="91425" rIns="91425" wrap="square" tIns="91425">
            <a:noAutofit/>
          </a:bodyPr>
          <a:lstStyle/>
          <a:p>
            <a:pPr lvl="0" rtl="0" algn="l">
              <a:lnSpc>
                <a:spcPct val="230769"/>
              </a:lnSpc>
              <a:spcBef>
                <a:spcPts val="800"/>
              </a:spcBef>
              <a:spcAft>
                <a:spcPts val="800"/>
              </a:spcAft>
              <a:buClr>
                <a:schemeClr val="dk1"/>
              </a:buClr>
              <a:buSzPct val="61111"/>
              <a:buFont typeface="Arial"/>
              <a:buNone/>
            </a:pPr>
            <a:r>
              <a:rPr b="1" lang="en" sz="1800">
                <a:solidFill>
                  <a:srgbClr val="333333"/>
                </a:solidFill>
                <a:highlight>
                  <a:srgbClr val="FFFFFF"/>
                </a:highlight>
              </a:rPr>
              <a:t>Introduction to Physical Activity, Fitness, and Your Health</a:t>
            </a:r>
          </a:p>
          <a:p>
            <a:pPr lvl="0" algn="l">
              <a:spcBef>
                <a:spcPts val="0"/>
              </a:spcBef>
              <a:buNone/>
            </a:pPr>
            <a:r>
              <a:t/>
            </a:r>
            <a:endParaRPr/>
          </a:p>
        </p:txBody>
      </p:sp>
      <p:sp>
        <p:nvSpPr>
          <p:cNvPr id="55" name="Shape 55"/>
          <p:cNvSpPr txBox="1"/>
          <p:nvPr>
            <p:ph idx="1" type="subTitle"/>
          </p:nvPr>
        </p:nvSpPr>
        <p:spPr>
          <a:xfrm>
            <a:off x="311700" y="2304075"/>
            <a:ext cx="8520600" cy="13227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09" name="Shape 10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Clr>
                <a:schemeClr val="dk1"/>
              </a:buClr>
              <a:buSzPct val="61111"/>
              <a:buFont typeface="Arial"/>
              <a:buNone/>
            </a:pPr>
            <a:r>
              <a:rPr b="1" lang="en">
                <a:solidFill>
                  <a:srgbClr val="333333"/>
                </a:solidFill>
                <a:highlight>
                  <a:srgbClr val="FFFFFF"/>
                </a:highlight>
              </a:rPr>
              <a:t>Basics of a Physical Activity Program</a:t>
            </a:r>
          </a:p>
          <a:p>
            <a:pPr lvl="0" rtl="0">
              <a:spcBef>
                <a:spcPts val="0"/>
              </a:spcBef>
              <a:spcAft>
                <a:spcPts val="800"/>
              </a:spcAft>
              <a:buClr>
                <a:schemeClr val="dk1"/>
              </a:buClr>
              <a:buSzPct val="61111"/>
              <a:buFont typeface="Arial"/>
              <a:buNone/>
            </a:pPr>
            <a:r>
              <a:rPr lang="en">
                <a:solidFill>
                  <a:srgbClr val="333333"/>
                </a:solidFill>
                <a:highlight>
                  <a:srgbClr val="FFFFFF"/>
                </a:highlight>
              </a:rPr>
              <a:t>The following are necessary components of a successful physical activity program:</a:t>
            </a:r>
          </a:p>
          <a:p>
            <a:pPr indent="-342900" lvl="1" marL="1397000" rtl="0">
              <a:lnSpc>
                <a:spcPct val="142857"/>
              </a:lnSpc>
              <a:spcBef>
                <a:spcPts val="0"/>
              </a:spcBef>
              <a:spcAft>
                <a:spcPts val="800"/>
              </a:spcAft>
              <a:buClr>
                <a:srgbClr val="333333"/>
              </a:buClr>
              <a:buSzPct val="100000"/>
            </a:pPr>
            <a:r>
              <a:rPr b="1" lang="en" sz="1800">
                <a:solidFill>
                  <a:srgbClr val="333333"/>
                </a:solidFill>
                <a:highlight>
                  <a:srgbClr val="FFFFFF"/>
                </a:highlight>
              </a:rPr>
              <a:t>Progression </a:t>
            </a:r>
            <a:r>
              <a:rPr lang="en" sz="1800">
                <a:solidFill>
                  <a:srgbClr val="333333"/>
                </a:solidFill>
                <a:highlight>
                  <a:srgbClr val="FFFFFF"/>
                </a:highlight>
              </a:rPr>
              <a:t>–</a:t>
            </a:r>
            <a:r>
              <a:rPr i="1" lang="en" sz="1800">
                <a:solidFill>
                  <a:srgbClr val="333333"/>
                </a:solidFill>
                <a:highlight>
                  <a:srgbClr val="FFFFFF"/>
                </a:highlight>
              </a:rPr>
              <a:t> </a:t>
            </a:r>
            <a:r>
              <a:rPr lang="en" sz="1800">
                <a:solidFill>
                  <a:srgbClr val="333333"/>
                </a:solidFill>
                <a:highlight>
                  <a:srgbClr val="FFFFFF"/>
                </a:highlight>
              </a:rPr>
              <a:t>A gradual increase in overload necessary for achieving higher levels of fitness</a:t>
            </a:r>
          </a:p>
          <a:p>
            <a:pPr indent="-342900" lvl="1" marL="1397000" rtl="0">
              <a:lnSpc>
                <a:spcPct val="142857"/>
              </a:lnSpc>
              <a:spcBef>
                <a:spcPts val="0"/>
              </a:spcBef>
              <a:spcAft>
                <a:spcPts val="800"/>
              </a:spcAft>
              <a:buClr>
                <a:srgbClr val="333333"/>
              </a:buClr>
              <a:buSzPct val="100000"/>
            </a:pPr>
            <a:r>
              <a:rPr b="1" lang="en" sz="1800">
                <a:solidFill>
                  <a:srgbClr val="333333"/>
                </a:solidFill>
                <a:highlight>
                  <a:srgbClr val="FFFFFF"/>
                </a:highlight>
              </a:rPr>
              <a:t>Overload </a:t>
            </a:r>
            <a:r>
              <a:rPr lang="en" sz="1800">
                <a:solidFill>
                  <a:srgbClr val="333333"/>
                </a:solidFill>
                <a:highlight>
                  <a:srgbClr val="FFFFFF"/>
                </a:highlight>
              </a:rPr>
              <a:t>– Working the body harder than it is normally worked</a:t>
            </a:r>
          </a:p>
          <a:p>
            <a:pPr indent="-342900" lvl="1" marL="1397000" rtl="0">
              <a:lnSpc>
                <a:spcPct val="142857"/>
              </a:lnSpc>
              <a:spcBef>
                <a:spcPts val="0"/>
              </a:spcBef>
              <a:spcAft>
                <a:spcPts val="800"/>
              </a:spcAft>
              <a:buClr>
                <a:srgbClr val="333333"/>
              </a:buClr>
              <a:buSzPct val="100000"/>
            </a:pPr>
            <a:r>
              <a:rPr b="1" lang="en" sz="1800">
                <a:solidFill>
                  <a:srgbClr val="333333"/>
                </a:solidFill>
                <a:highlight>
                  <a:srgbClr val="FFFFFF"/>
                </a:highlight>
              </a:rPr>
              <a:t>Specificity </a:t>
            </a:r>
            <a:r>
              <a:rPr lang="en" sz="1800">
                <a:solidFill>
                  <a:srgbClr val="333333"/>
                </a:solidFill>
                <a:highlight>
                  <a:srgbClr val="FFFFFF"/>
                </a:highlight>
              </a:rPr>
              <a:t>– Specific exercises and activities that improve particular areas of health-related fitness</a:t>
            </a:r>
          </a:p>
          <a:p>
            <a:pPr lvl="0">
              <a:spcBef>
                <a:spcPts val="0"/>
              </a:spcBef>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15" name="Shape 11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The Warm-up</a:t>
            </a:r>
          </a:p>
          <a:p>
            <a:pPr lvl="0" rtl="0">
              <a:spcBef>
                <a:spcPts val="0"/>
              </a:spcBef>
              <a:spcAft>
                <a:spcPts val="800"/>
              </a:spcAft>
              <a:buNone/>
            </a:pPr>
            <a:r>
              <a:rPr lang="en">
                <a:solidFill>
                  <a:srgbClr val="333333"/>
                </a:solidFill>
                <a:highlight>
                  <a:srgbClr val="FFFFFF"/>
                </a:highlight>
              </a:rPr>
              <a:t>The first stage of a workout is a warm up. A </a:t>
            </a:r>
            <a:r>
              <a:rPr b="1" lang="en">
                <a:solidFill>
                  <a:srgbClr val="333333"/>
                </a:solidFill>
                <a:highlight>
                  <a:srgbClr val="FFFFFF"/>
                </a:highlight>
              </a:rPr>
              <a:t>warm up</a:t>
            </a:r>
            <a:r>
              <a:rPr lang="en">
                <a:solidFill>
                  <a:srgbClr val="333333"/>
                </a:solidFill>
                <a:highlight>
                  <a:srgbClr val="FFFFFF"/>
                </a:highlight>
              </a:rPr>
              <a:t> is an activity that prepares the muscles for work.</a:t>
            </a:r>
          </a:p>
          <a:p>
            <a:pPr lvl="0" rtl="0">
              <a:spcBef>
                <a:spcPts val="0"/>
              </a:spcBef>
              <a:spcAft>
                <a:spcPts val="800"/>
              </a:spcAft>
              <a:buNone/>
            </a:pPr>
            <a:r>
              <a:t/>
            </a:r>
            <a:endParaRPr>
              <a:solidFill>
                <a:srgbClr val="333333"/>
              </a:solidFill>
              <a:highlight>
                <a:srgbClr val="FFFFFF"/>
              </a:highlight>
            </a:endParaRPr>
          </a:p>
          <a:p>
            <a:pPr lvl="0" rtl="0">
              <a:spcBef>
                <a:spcPts val="0"/>
              </a:spcBef>
              <a:spcAft>
                <a:spcPts val="800"/>
              </a:spcAft>
              <a:buNone/>
            </a:pPr>
            <a:r>
              <a:rPr lang="en" sz="1200">
                <a:solidFill>
                  <a:srgbClr val="333333"/>
                </a:solidFill>
                <a:highlight>
                  <a:srgbClr val="FFFFFF"/>
                </a:highlight>
              </a:rPr>
              <a:t> </a:t>
            </a:r>
          </a:p>
          <a:p>
            <a:pPr lvl="0">
              <a:spcBef>
                <a:spcPts val="0"/>
              </a:spcBef>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21" name="Shape 12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F. I.T.T. Formula</a:t>
            </a:r>
          </a:p>
          <a:p>
            <a:pPr lvl="0" rtl="0">
              <a:spcBef>
                <a:spcPts val="0"/>
              </a:spcBef>
              <a:spcAft>
                <a:spcPts val="800"/>
              </a:spcAft>
              <a:buNone/>
            </a:pPr>
            <a:r>
              <a:rPr lang="en">
                <a:solidFill>
                  <a:srgbClr val="333333"/>
                </a:solidFill>
                <a:highlight>
                  <a:srgbClr val="FFFFFF"/>
                </a:highlight>
              </a:rPr>
              <a:t>What does F.I.T.T. stand for? A description of each part of the F.I.T.T. formula is provided below:</a:t>
            </a:r>
          </a:p>
          <a:p>
            <a:pPr lvl="0" rtl="0">
              <a:spcBef>
                <a:spcPts val="0"/>
              </a:spcBef>
              <a:spcAft>
                <a:spcPts val="800"/>
              </a:spcAft>
              <a:buNone/>
            </a:pPr>
            <a:r>
              <a:rPr b="1" lang="en">
                <a:solidFill>
                  <a:srgbClr val="333333"/>
                </a:solidFill>
                <a:highlight>
                  <a:srgbClr val="FFFFFF"/>
                </a:highlight>
              </a:rPr>
              <a:t>Frequency </a:t>
            </a:r>
            <a:r>
              <a:rPr lang="en">
                <a:solidFill>
                  <a:srgbClr val="333333"/>
                </a:solidFill>
                <a:highlight>
                  <a:srgbClr val="FFFFFF"/>
                </a:highlight>
              </a:rPr>
              <a:t>– How often you do the activity each week</a:t>
            </a:r>
          </a:p>
          <a:p>
            <a:pPr lvl="0" rtl="0">
              <a:spcBef>
                <a:spcPts val="0"/>
              </a:spcBef>
              <a:spcAft>
                <a:spcPts val="800"/>
              </a:spcAft>
              <a:buNone/>
            </a:pPr>
            <a:r>
              <a:rPr b="1" lang="en">
                <a:solidFill>
                  <a:srgbClr val="333333"/>
                </a:solidFill>
                <a:highlight>
                  <a:srgbClr val="FFFFFF"/>
                </a:highlight>
              </a:rPr>
              <a:t>Intensity </a:t>
            </a:r>
            <a:r>
              <a:rPr lang="en">
                <a:solidFill>
                  <a:srgbClr val="333333"/>
                </a:solidFill>
                <a:highlight>
                  <a:srgbClr val="FFFFFF"/>
                </a:highlight>
              </a:rPr>
              <a:t>– How hard you work at the activity during a session</a:t>
            </a:r>
          </a:p>
          <a:p>
            <a:pPr lvl="0" rtl="0">
              <a:spcBef>
                <a:spcPts val="0"/>
              </a:spcBef>
              <a:spcAft>
                <a:spcPts val="800"/>
              </a:spcAft>
              <a:buNone/>
            </a:pPr>
            <a:r>
              <a:rPr b="1" lang="en">
                <a:solidFill>
                  <a:srgbClr val="333333"/>
                </a:solidFill>
                <a:highlight>
                  <a:srgbClr val="FFFFFF"/>
                </a:highlight>
              </a:rPr>
              <a:t>Time </a:t>
            </a:r>
            <a:r>
              <a:rPr lang="en">
                <a:solidFill>
                  <a:srgbClr val="333333"/>
                </a:solidFill>
                <a:highlight>
                  <a:srgbClr val="FFFFFF"/>
                </a:highlight>
              </a:rPr>
              <a:t>– How much time you devote to a given session</a:t>
            </a:r>
          </a:p>
          <a:p>
            <a:pPr lvl="0" rtl="0">
              <a:spcBef>
                <a:spcPts val="0"/>
              </a:spcBef>
              <a:spcAft>
                <a:spcPts val="800"/>
              </a:spcAft>
              <a:buNone/>
            </a:pPr>
            <a:r>
              <a:rPr b="1" lang="en">
                <a:solidFill>
                  <a:srgbClr val="333333"/>
                </a:solidFill>
                <a:highlight>
                  <a:srgbClr val="FFFFFF"/>
                </a:highlight>
              </a:rPr>
              <a:t>Type of activity </a:t>
            </a:r>
            <a:r>
              <a:rPr lang="en">
                <a:solidFill>
                  <a:srgbClr val="333333"/>
                </a:solidFill>
                <a:highlight>
                  <a:srgbClr val="FFFFFF"/>
                </a:highlight>
              </a:rPr>
              <a:t>– The activities you select for your workout routine</a:t>
            </a:r>
          </a:p>
          <a:p>
            <a:pPr lvl="0">
              <a:spcBef>
                <a:spcPts val="0"/>
              </a:spcBef>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27" name="Shape 127"/>
          <p:cNvSpPr txBox="1"/>
          <p:nvPr>
            <p:ph idx="1" type="body"/>
          </p:nvPr>
        </p:nvSpPr>
        <p:spPr>
          <a:xfrm>
            <a:off x="311700" y="227300"/>
            <a:ext cx="8520600" cy="43416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How to Get Started</a:t>
            </a:r>
          </a:p>
          <a:p>
            <a:pPr lvl="0" rtl="0">
              <a:spcBef>
                <a:spcPts val="0"/>
              </a:spcBef>
              <a:spcAft>
                <a:spcPts val="800"/>
              </a:spcAft>
              <a:buNone/>
            </a:pPr>
            <a:r>
              <a:rPr lang="en" sz="1400">
                <a:solidFill>
                  <a:srgbClr val="333333"/>
                </a:solidFill>
                <a:highlight>
                  <a:srgbClr val="FFFFFF"/>
                </a:highlight>
              </a:rPr>
              <a:t>When starting your workout, you need to set realistic goals and keep an activity log using the F.I.T.T. formula.</a:t>
            </a:r>
          </a:p>
          <a:p>
            <a:pPr lvl="0" rtl="0">
              <a:spcBef>
                <a:spcPts val="0"/>
              </a:spcBef>
              <a:spcAft>
                <a:spcPts val="800"/>
              </a:spcAft>
              <a:buNone/>
            </a:pPr>
            <a:r>
              <a:rPr lang="en" sz="1400">
                <a:solidFill>
                  <a:srgbClr val="333333"/>
                </a:solidFill>
                <a:highlight>
                  <a:srgbClr val="FFFFFF"/>
                </a:highlight>
              </a:rPr>
              <a:t>Start by selecting an activity for your workout session:</a:t>
            </a:r>
          </a:p>
          <a:p>
            <a:pPr indent="-317500" lvl="1" marL="1397000" rtl="0">
              <a:lnSpc>
                <a:spcPct val="142857"/>
              </a:lnSpc>
              <a:spcBef>
                <a:spcPts val="0"/>
              </a:spcBef>
              <a:spcAft>
                <a:spcPts val="800"/>
              </a:spcAft>
              <a:buClr>
                <a:srgbClr val="333333"/>
              </a:buClr>
              <a:buSzPct val="100000"/>
            </a:pPr>
            <a:r>
              <a:rPr lang="en">
                <a:solidFill>
                  <a:srgbClr val="333333"/>
                </a:solidFill>
                <a:highlight>
                  <a:srgbClr val="FFFFFF"/>
                </a:highlight>
              </a:rPr>
              <a:t>Warm up</a:t>
            </a:r>
          </a:p>
          <a:p>
            <a:pPr indent="-317500" lvl="1" marL="1397000" rtl="0">
              <a:lnSpc>
                <a:spcPct val="142857"/>
              </a:lnSpc>
              <a:spcBef>
                <a:spcPts val="0"/>
              </a:spcBef>
              <a:spcAft>
                <a:spcPts val="800"/>
              </a:spcAft>
              <a:buClr>
                <a:srgbClr val="333333"/>
              </a:buClr>
              <a:buSzPct val="100000"/>
            </a:pPr>
            <a:r>
              <a:rPr lang="en">
                <a:solidFill>
                  <a:srgbClr val="333333"/>
                </a:solidFill>
                <a:highlight>
                  <a:srgbClr val="FFFFFF"/>
                </a:highlight>
              </a:rPr>
              <a:t>Stretch</a:t>
            </a:r>
          </a:p>
          <a:p>
            <a:pPr indent="-317500" lvl="1" marL="1397000" rtl="0">
              <a:lnSpc>
                <a:spcPct val="142857"/>
              </a:lnSpc>
              <a:spcBef>
                <a:spcPts val="0"/>
              </a:spcBef>
              <a:spcAft>
                <a:spcPts val="800"/>
              </a:spcAft>
              <a:buClr>
                <a:srgbClr val="333333"/>
              </a:buClr>
              <a:buSzPct val="100000"/>
            </a:pPr>
            <a:r>
              <a:rPr lang="en">
                <a:solidFill>
                  <a:srgbClr val="333333"/>
                </a:solidFill>
                <a:highlight>
                  <a:srgbClr val="FFFFFF"/>
                </a:highlight>
              </a:rPr>
              <a:t>Workout</a:t>
            </a:r>
          </a:p>
          <a:p>
            <a:pPr indent="-317500" lvl="1" marL="1397000" rtl="0">
              <a:lnSpc>
                <a:spcPct val="142857"/>
              </a:lnSpc>
              <a:spcBef>
                <a:spcPts val="0"/>
              </a:spcBef>
              <a:spcAft>
                <a:spcPts val="800"/>
              </a:spcAft>
              <a:buClr>
                <a:srgbClr val="333333"/>
              </a:buClr>
              <a:buSzPct val="100000"/>
            </a:pPr>
            <a:r>
              <a:rPr lang="en">
                <a:solidFill>
                  <a:srgbClr val="333333"/>
                </a:solidFill>
                <a:highlight>
                  <a:srgbClr val="FFFFFF"/>
                </a:highlight>
              </a:rPr>
              <a:t>Cool down</a:t>
            </a:r>
          </a:p>
          <a:p>
            <a:pPr indent="-317500" lvl="1" marL="1397000" rtl="0">
              <a:lnSpc>
                <a:spcPct val="142857"/>
              </a:lnSpc>
              <a:spcBef>
                <a:spcPts val="0"/>
              </a:spcBef>
              <a:spcAft>
                <a:spcPts val="800"/>
              </a:spcAft>
              <a:buClr>
                <a:srgbClr val="333333"/>
              </a:buClr>
              <a:buSzPct val="100000"/>
            </a:pPr>
            <a:r>
              <a:rPr lang="en">
                <a:solidFill>
                  <a:srgbClr val="333333"/>
                </a:solidFill>
                <a:highlight>
                  <a:srgbClr val="FFFFFF"/>
                </a:highlight>
              </a:rPr>
              <a:t>Stretch</a:t>
            </a:r>
          </a:p>
          <a:p>
            <a:pPr lvl="0" rtl="0">
              <a:spcBef>
                <a:spcPts val="0"/>
              </a:spcBef>
              <a:spcAft>
                <a:spcPts val="800"/>
              </a:spcAft>
              <a:buNone/>
            </a:pPr>
            <a:r>
              <a:rPr lang="en" sz="1400">
                <a:solidFill>
                  <a:srgbClr val="333333"/>
                </a:solidFill>
                <a:highlight>
                  <a:srgbClr val="FFFFFF"/>
                </a:highlight>
              </a:rPr>
              <a:t>Remember to have fun!</a:t>
            </a:r>
          </a:p>
          <a:p>
            <a:pPr lvl="0">
              <a:spcBef>
                <a:spcPts val="0"/>
              </a:spcBef>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33" name="Shape 13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Clr>
                <a:schemeClr val="dk1"/>
              </a:buClr>
              <a:buSzPct val="61111"/>
              <a:buFont typeface="Arial"/>
              <a:buNone/>
            </a:pPr>
            <a:r>
              <a:rPr b="1" lang="en">
                <a:solidFill>
                  <a:srgbClr val="333333"/>
                </a:solidFill>
                <a:highlight>
                  <a:srgbClr val="FFFFFF"/>
                </a:highlight>
              </a:rPr>
              <a:t>Introduction to Maintaining a Healthy Weight</a:t>
            </a:r>
          </a:p>
          <a:p>
            <a:pPr lvl="0">
              <a:spcBef>
                <a:spcPts val="0"/>
              </a:spcBef>
              <a:buNone/>
            </a:pPr>
            <a:r>
              <a:rPr lang="en"/>
              <a:t>Healthy Weight</a:t>
            </a:r>
          </a:p>
          <a:p>
            <a:pPr lvl="0">
              <a:spcBef>
                <a:spcPts val="0"/>
              </a:spcBef>
              <a:buNone/>
            </a:pPr>
            <a:r>
              <a:rPr lang="en"/>
              <a:t>Healthy Decisions</a:t>
            </a:r>
          </a:p>
          <a:p>
            <a:pPr lvl="0">
              <a:spcBef>
                <a:spcPts val="0"/>
              </a:spcBef>
              <a:buNone/>
            </a:pPr>
            <a:r>
              <a:rPr lang="en"/>
              <a:t>Caloric Balance</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Shape 13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39" name="Shape 139"/>
          <p:cNvSpPr txBox="1"/>
          <p:nvPr>
            <p:ph idx="1" type="body"/>
          </p:nvPr>
        </p:nvSpPr>
        <p:spPr>
          <a:xfrm>
            <a:off x="260025" y="289300"/>
            <a:ext cx="8520600" cy="43209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Weight Management</a:t>
            </a:r>
          </a:p>
          <a:p>
            <a:pPr lvl="0" rtl="0">
              <a:spcBef>
                <a:spcPts val="0"/>
              </a:spcBef>
              <a:spcAft>
                <a:spcPts val="800"/>
              </a:spcAft>
              <a:buNone/>
            </a:pPr>
            <a:r>
              <a:rPr lang="en" sz="1400">
                <a:solidFill>
                  <a:srgbClr val="333333"/>
                </a:solidFill>
                <a:highlight>
                  <a:srgbClr val="FFFFFF"/>
                </a:highlight>
              </a:rPr>
              <a:t>Part of being fit is maintaining a healthy weight. Maintaining a healthy weight requires that there is a balance between the number of calories you consume and the number of calories your body burns. Consuming more calories than you burn leads to weight gain, while consuming fewer calories leads to weight loss. Your appropriate weight is influenced by the following factors: gender, age, height, body frame, metabolic rate, and activity level. </a:t>
            </a:r>
            <a:r>
              <a:rPr b="1" lang="en" sz="1400">
                <a:solidFill>
                  <a:srgbClr val="333333"/>
                </a:solidFill>
                <a:highlight>
                  <a:srgbClr val="FFFFFF"/>
                </a:highlight>
              </a:rPr>
              <a:t>Body mass index (BMI)</a:t>
            </a:r>
            <a:r>
              <a:rPr lang="en" sz="1400">
                <a:solidFill>
                  <a:srgbClr val="333333"/>
                </a:solidFill>
                <a:highlight>
                  <a:srgbClr val="FFFFFF"/>
                </a:highlight>
              </a:rPr>
              <a:t> is a measure used to determine whether your weight is within a healthy range. Being underweight or overweight can contribute to health issues. Healthy weight-loss strategies include limiting calories and eating a variety of low calorie, nutritious foods, and drinking plenty of water. Healthy weight gain includes increasing caloric intake, eating more often, and eating nutrition-dense snacks. Physical activity is a very important part of weight management, whether you want to lose, gain, or maintain your weight.</a:t>
            </a:r>
          </a:p>
          <a:p>
            <a:pPr lvl="0">
              <a:spcBef>
                <a:spcPts val="0"/>
              </a:spcBef>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Shape 14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45" name="Shape 14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Clr>
                <a:schemeClr val="dk1"/>
              </a:buClr>
              <a:buSzPct val="61111"/>
              <a:buFont typeface="Arial"/>
              <a:buNone/>
            </a:pPr>
            <a:r>
              <a:rPr b="1" lang="en">
                <a:solidFill>
                  <a:schemeClr val="dk1"/>
                </a:solidFill>
              </a:rPr>
              <a:t>Determining your Appropriate Weight Range</a:t>
            </a:r>
          </a:p>
          <a:p>
            <a:pPr lvl="0" rtl="0">
              <a:spcBef>
                <a:spcPts val="0"/>
              </a:spcBef>
              <a:spcAft>
                <a:spcPts val="800"/>
              </a:spcAft>
              <a:buClr>
                <a:schemeClr val="dk1"/>
              </a:buClr>
              <a:buSzPct val="61111"/>
              <a:buFont typeface="Arial"/>
              <a:buNone/>
            </a:pPr>
            <a:r>
              <a:rPr lang="en">
                <a:solidFill>
                  <a:srgbClr val="333333"/>
                </a:solidFill>
                <a:highlight>
                  <a:srgbClr val="FFFFFF"/>
                </a:highlight>
              </a:rPr>
              <a:t>One way of determining if your weight is within a healthy range is to determine body mass index (BMI). </a:t>
            </a:r>
            <a:r>
              <a:rPr b="1" lang="en">
                <a:solidFill>
                  <a:srgbClr val="333333"/>
                </a:solidFill>
                <a:highlight>
                  <a:srgbClr val="FFFFFF"/>
                </a:highlight>
              </a:rPr>
              <a:t>BMI</a:t>
            </a:r>
            <a:r>
              <a:rPr lang="en">
                <a:solidFill>
                  <a:srgbClr val="333333"/>
                </a:solidFill>
                <a:highlight>
                  <a:srgbClr val="FFFFFF"/>
                </a:highlight>
              </a:rPr>
              <a:t> is a ratio that allows you to assess your body size in relation to your height and weight.</a:t>
            </a:r>
          </a:p>
          <a:p>
            <a:pPr lvl="0">
              <a:spcBef>
                <a:spcPts val="0"/>
              </a:spcBef>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Shape 15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51" name="Shape 151"/>
          <p:cNvSpPr txBox="1"/>
          <p:nvPr>
            <p:ph idx="1" type="body"/>
          </p:nvPr>
        </p:nvSpPr>
        <p:spPr>
          <a:xfrm>
            <a:off x="363375" y="88275"/>
            <a:ext cx="8520600" cy="49125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Clr>
                <a:schemeClr val="dk1"/>
              </a:buClr>
              <a:buSzPct val="78571"/>
              <a:buFont typeface="Arial"/>
              <a:buNone/>
            </a:pPr>
            <a:r>
              <a:rPr b="1" lang="en">
                <a:solidFill>
                  <a:schemeClr val="dk1"/>
                </a:solidFill>
              </a:rPr>
              <a:t>Imperial Manual Method to Determine BMI</a:t>
            </a:r>
            <a:r>
              <a:rPr lang="en" sz="1400">
                <a:solidFill>
                  <a:srgbClr val="333333"/>
                </a:solidFill>
                <a:highlight>
                  <a:srgbClr val="FFFFFF"/>
                </a:highlight>
              </a:rPr>
              <a:t>The imperial formula accepts height measurements in inches and weight in pounds. The imperial formula is popular in the US and it is primarily used in the US. Many people know their height in feet and inches, but not in inches only.</a:t>
            </a:r>
          </a:p>
          <a:p>
            <a:pPr lvl="0" rtl="0">
              <a:spcBef>
                <a:spcPts val="0"/>
              </a:spcBef>
              <a:spcAft>
                <a:spcPts val="800"/>
              </a:spcAft>
              <a:buClr>
                <a:schemeClr val="dk1"/>
              </a:buClr>
              <a:buSzPct val="78571"/>
              <a:buFont typeface="Arial"/>
              <a:buNone/>
            </a:pPr>
            <a:r>
              <a:rPr lang="en" sz="1400">
                <a:solidFill>
                  <a:srgbClr val="333333"/>
                </a:solidFill>
                <a:highlight>
                  <a:srgbClr val="FFFFFF"/>
                </a:highlight>
              </a:rPr>
              <a:t>If you don't know your height in only inches, then we need to convert your height into inches to use it in the equation. There are 12 inches in a foot, so multiply your number of feet by 12 and add that to the number of extra inches.</a:t>
            </a:r>
          </a:p>
          <a:p>
            <a:pPr lvl="0" rtl="0">
              <a:spcBef>
                <a:spcPts val="0"/>
              </a:spcBef>
              <a:spcAft>
                <a:spcPts val="800"/>
              </a:spcAft>
              <a:buClr>
                <a:schemeClr val="dk1"/>
              </a:buClr>
              <a:buSzPct val="78571"/>
              <a:buFont typeface="Arial"/>
              <a:buNone/>
            </a:pPr>
            <a:r>
              <a:rPr lang="en" sz="1400">
                <a:solidFill>
                  <a:srgbClr val="333333"/>
                </a:solidFill>
                <a:highlight>
                  <a:srgbClr val="FFFFFF"/>
                </a:highlight>
              </a:rPr>
              <a:t>For example, if your height is 5 feet 10 inches, multiply 5 by 12 (which gives you 60 in) and add 60 inches to the extra 10 inches (which gives you 70 in).</a:t>
            </a:r>
          </a:p>
          <a:p>
            <a:pPr lvl="0" rtl="0">
              <a:spcBef>
                <a:spcPts val="0"/>
              </a:spcBef>
              <a:spcAft>
                <a:spcPts val="800"/>
              </a:spcAft>
              <a:buClr>
                <a:schemeClr val="dk1"/>
              </a:buClr>
              <a:buSzPct val="78571"/>
              <a:buFont typeface="Arial"/>
              <a:buNone/>
            </a:pPr>
            <a:r>
              <a:rPr lang="en" sz="1400">
                <a:solidFill>
                  <a:srgbClr val="333333"/>
                </a:solidFill>
                <a:highlight>
                  <a:srgbClr val="FFFFFF"/>
                </a:highlight>
              </a:rPr>
              <a:t>Once you have the right measurements, you can use them in the formula.</a:t>
            </a:r>
          </a:p>
          <a:p>
            <a:pPr lvl="0" rtl="0">
              <a:spcBef>
                <a:spcPts val="0"/>
              </a:spcBef>
              <a:spcAft>
                <a:spcPts val="800"/>
              </a:spcAft>
              <a:buClr>
                <a:schemeClr val="dk1"/>
              </a:buClr>
              <a:buSzPct val="78571"/>
              <a:buFont typeface="Arial"/>
              <a:buNone/>
            </a:pPr>
            <a:r>
              <a:rPr lang="en" sz="1400">
                <a:solidFill>
                  <a:srgbClr val="333333"/>
                </a:solidFill>
                <a:highlight>
                  <a:srgbClr val="FFFFFF"/>
                </a:highlight>
              </a:rPr>
              <a:t>There are three simple steps for computing BMI with imperial values:</a:t>
            </a:r>
          </a:p>
          <a:p>
            <a:pPr indent="-317500" lvl="2" marL="2095500" rtl="0">
              <a:lnSpc>
                <a:spcPct val="142857"/>
              </a:lnSpc>
              <a:spcBef>
                <a:spcPts val="0"/>
              </a:spcBef>
              <a:spcAft>
                <a:spcPts val="800"/>
              </a:spcAft>
              <a:buClr>
                <a:srgbClr val="333333"/>
              </a:buClr>
              <a:buSzPct val="100000"/>
              <a:buAutoNum type="arabicPeriod"/>
            </a:pPr>
            <a:r>
              <a:rPr lang="en">
                <a:solidFill>
                  <a:srgbClr val="333333"/>
                </a:solidFill>
                <a:highlight>
                  <a:srgbClr val="FFFFFF"/>
                </a:highlight>
              </a:rPr>
              <a:t>Multiply your weight in pounds by 703.</a:t>
            </a:r>
          </a:p>
          <a:p>
            <a:pPr indent="-317500" lvl="2" marL="2095500" rtl="0">
              <a:lnSpc>
                <a:spcPct val="142857"/>
              </a:lnSpc>
              <a:spcBef>
                <a:spcPts val="0"/>
              </a:spcBef>
              <a:spcAft>
                <a:spcPts val="800"/>
              </a:spcAft>
              <a:buClr>
                <a:srgbClr val="333333"/>
              </a:buClr>
              <a:buSzPct val="100000"/>
              <a:buAutoNum type="arabicPeriod"/>
            </a:pPr>
            <a:r>
              <a:rPr lang="en">
                <a:solidFill>
                  <a:srgbClr val="333333"/>
                </a:solidFill>
                <a:highlight>
                  <a:srgbClr val="FFFFFF"/>
                </a:highlight>
              </a:rPr>
              <a:t>Multiply your height in inches by itself.</a:t>
            </a:r>
          </a:p>
          <a:p>
            <a:pPr indent="-317500" lvl="2" marL="2095500" rtl="0">
              <a:lnSpc>
                <a:spcPct val="142857"/>
              </a:lnSpc>
              <a:spcBef>
                <a:spcPts val="0"/>
              </a:spcBef>
              <a:spcAft>
                <a:spcPts val="800"/>
              </a:spcAft>
              <a:buClr>
                <a:srgbClr val="333333"/>
              </a:buClr>
              <a:buSzPct val="100000"/>
              <a:buAutoNum type="arabicPeriod"/>
            </a:pPr>
            <a:r>
              <a:rPr lang="en">
                <a:solidFill>
                  <a:srgbClr val="333333"/>
                </a:solidFill>
                <a:highlight>
                  <a:srgbClr val="FFFFFF"/>
                </a:highlight>
              </a:rPr>
              <a:t>Divide the figure from step 1 by the figure in step 3.</a:t>
            </a:r>
          </a:p>
          <a:p>
            <a:pPr lvl="0" rtl="0">
              <a:spcBef>
                <a:spcPts val="0"/>
              </a:spcBef>
              <a:spcAft>
                <a:spcPts val="800"/>
              </a:spcAft>
              <a:buClr>
                <a:schemeClr val="dk1"/>
              </a:buClr>
              <a:buSzPct val="78571"/>
              <a:buFont typeface="Arial"/>
              <a:buNone/>
            </a:pPr>
            <a:r>
              <a:rPr lang="en" sz="1400">
                <a:solidFill>
                  <a:srgbClr val="333333"/>
                </a:solidFill>
                <a:highlight>
                  <a:srgbClr val="FFFFFF"/>
                </a:highlight>
              </a:rPr>
              <a:t>The resulting number is your BMI. Compare this BMI value with the weight status table below.</a:t>
            </a:r>
          </a:p>
          <a:p>
            <a:pPr lvl="0" rtl="0">
              <a:spcBef>
                <a:spcPts val="0"/>
              </a:spcBef>
              <a:spcAft>
                <a:spcPts val="0"/>
              </a:spcAft>
              <a:buClr>
                <a:schemeClr val="dk1"/>
              </a:buClr>
              <a:buSzPct val="100000"/>
              <a:buFont typeface="Arial"/>
              <a:buNone/>
            </a:pPr>
            <a:r>
              <a:t/>
            </a:r>
            <a:endParaRPr sz="1100">
              <a:solidFill>
                <a:srgbClr val="333333"/>
              </a:solidFill>
              <a:highlight>
                <a:srgbClr val="FFFFFF"/>
              </a:highlight>
            </a:endParaRPr>
          </a:p>
          <a:p>
            <a:pPr lvl="0">
              <a:spcBef>
                <a:spcPts val="0"/>
              </a:spcBef>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Shape 15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57" name="Shape 157"/>
          <p:cNvSpPr txBox="1"/>
          <p:nvPr>
            <p:ph idx="1" type="body"/>
          </p:nvPr>
        </p:nvSpPr>
        <p:spPr>
          <a:xfrm>
            <a:off x="311700" y="1286800"/>
            <a:ext cx="8520600" cy="3416400"/>
          </a:xfrm>
          <a:prstGeom prst="rect">
            <a:avLst/>
          </a:prstGeom>
        </p:spPr>
        <p:txBody>
          <a:bodyPr anchorCtr="0" anchor="t" bIns="91425" lIns="91425" rIns="91425" wrap="square" tIns="91425">
            <a:noAutofit/>
          </a:bodyPr>
          <a:lstStyle/>
          <a:p>
            <a:pPr lvl="0" rtl="0">
              <a:spcBef>
                <a:spcPts val="0"/>
              </a:spcBef>
              <a:spcAft>
                <a:spcPts val="800"/>
              </a:spcAft>
              <a:buClr>
                <a:schemeClr val="dk1"/>
              </a:buClr>
              <a:buSzPct val="100000"/>
              <a:buFont typeface="Arial"/>
              <a:buNone/>
            </a:pPr>
            <a:r>
              <a:rPr b="1" lang="en" sz="1100">
                <a:solidFill>
                  <a:srgbClr val="333333"/>
                </a:solidFill>
                <a:highlight>
                  <a:srgbClr val="FFFFFF"/>
                </a:highlight>
              </a:rPr>
              <a:t>Example</a:t>
            </a:r>
          </a:p>
          <a:p>
            <a:pPr lvl="0" rtl="0">
              <a:spcBef>
                <a:spcPts val="0"/>
              </a:spcBef>
              <a:spcAft>
                <a:spcPts val="800"/>
              </a:spcAft>
              <a:buClr>
                <a:schemeClr val="dk1"/>
              </a:buClr>
              <a:buSzPct val="100000"/>
              <a:buFont typeface="Arial"/>
              <a:buNone/>
            </a:pPr>
            <a:r>
              <a:rPr lang="en" sz="1100">
                <a:solidFill>
                  <a:srgbClr val="333333"/>
                </a:solidFill>
                <a:highlight>
                  <a:srgbClr val="FFFFFF"/>
                </a:highlight>
              </a:rPr>
              <a:t>Jane weighs 150 lbs and she is 5 feet 4 inches tall. Jane wants to determine if she is overweight.</a:t>
            </a:r>
          </a:p>
          <a:p>
            <a:pPr lvl="0" rtl="0">
              <a:spcBef>
                <a:spcPts val="0"/>
              </a:spcBef>
              <a:spcAft>
                <a:spcPts val="800"/>
              </a:spcAft>
              <a:buClr>
                <a:schemeClr val="dk1"/>
              </a:buClr>
              <a:buSzPct val="100000"/>
              <a:buFont typeface="Arial"/>
              <a:buNone/>
            </a:pPr>
            <a:r>
              <a:rPr lang="en" sz="1100">
                <a:solidFill>
                  <a:srgbClr val="333333"/>
                </a:solidFill>
                <a:highlight>
                  <a:srgbClr val="FFFFFF"/>
                </a:highlight>
              </a:rPr>
              <a:t>Jane's height in inches is </a:t>
            </a:r>
            <a:r>
              <a:rPr b="1" lang="en" sz="1100">
                <a:solidFill>
                  <a:srgbClr val="333333"/>
                </a:solidFill>
                <a:highlight>
                  <a:srgbClr val="FFFFFF"/>
                </a:highlight>
              </a:rPr>
              <a:t>(5 × 12) + 4 = 66 in.</a:t>
            </a:r>
          </a:p>
          <a:p>
            <a:pPr indent="-69850" lvl="0" marL="571500" rtl="0">
              <a:spcBef>
                <a:spcPts val="0"/>
              </a:spcBef>
              <a:spcAft>
                <a:spcPts val="800"/>
              </a:spcAft>
              <a:buClr>
                <a:schemeClr val="dk1"/>
              </a:buClr>
              <a:buSzPct val="100000"/>
              <a:buFont typeface="Arial"/>
              <a:buNone/>
            </a:pPr>
            <a:r>
              <a:rPr lang="en" sz="1100">
                <a:solidFill>
                  <a:srgbClr val="333333"/>
                </a:solidFill>
                <a:highlight>
                  <a:srgbClr val="FFFFFF"/>
                </a:highlight>
              </a:rPr>
              <a:t>1. Using the first part of the formula, multiply her weight by 703.</a:t>
            </a:r>
          </a:p>
          <a:p>
            <a:pPr lvl="0" rtl="0" algn="ctr">
              <a:spcBef>
                <a:spcPts val="0"/>
              </a:spcBef>
              <a:spcAft>
                <a:spcPts val="800"/>
              </a:spcAft>
              <a:buClr>
                <a:schemeClr val="dk1"/>
              </a:buClr>
              <a:buSzPct val="100000"/>
              <a:buFont typeface="Arial"/>
              <a:buNone/>
            </a:pPr>
            <a:r>
              <a:rPr b="1" lang="en" sz="1100">
                <a:solidFill>
                  <a:srgbClr val="333333"/>
                </a:solidFill>
                <a:highlight>
                  <a:srgbClr val="FFFFFF"/>
                </a:highlight>
              </a:rPr>
              <a:t>150 × 703 = 105450</a:t>
            </a:r>
          </a:p>
          <a:p>
            <a:pPr indent="-69850" lvl="0" marL="571500" rtl="0">
              <a:spcBef>
                <a:spcPts val="0"/>
              </a:spcBef>
              <a:spcAft>
                <a:spcPts val="800"/>
              </a:spcAft>
              <a:buClr>
                <a:schemeClr val="dk1"/>
              </a:buClr>
              <a:buSzPct val="100000"/>
              <a:buFont typeface="Arial"/>
              <a:buNone/>
            </a:pPr>
            <a:r>
              <a:rPr lang="en" sz="1100">
                <a:solidFill>
                  <a:srgbClr val="333333"/>
                </a:solidFill>
                <a:highlight>
                  <a:srgbClr val="FFFFFF"/>
                </a:highlight>
              </a:rPr>
              <a:t>2. Using the second part of the formula, multiply Jane's height by itself.</a:t>
            </a:r>
          </a:p>
          <a:p>
            <a:pPr lvl="0" rtl="0" algn="ctr">
              <a:spcBef>
                <a:spcPts val="0"/>
              </a:spcBef>
              <a:spcAft>
                <a:spcPts val="800"/>
              </a:spcAft>
              <a:buClr>
                <a:schemeClr val="dk1"/>
              </a:buClr>
              <a:buSzPct val="100000"/>
              <a:buFont typeface="Arial"/>
              <a:buNone/>
            </a:pPr>
            <a:r>
              <a:rPr b="1" lang="en" sz="1100">
                <a:solidFill>
                  <a:srgbClr val="333333"/>
                </a:solidFill>
                <a:highlight>
                  <a:srgbClr val="FFFFFF"/>
                </a:highlight>
              </a:rPr>
              <a:t>66 × 66 = 4356</a:t>
            </a:r>
          </a:p>
          <a:p>
            <a:pPr indent="-69850" lvl="0" marL="571500" rtl="0">
              <a:spcBef>
                <a:spcPts val="0"/>
              </a:spcBef>
              <a:spcAft>
                <a:spcPts val="800"/>
              </a:spcAft>
              <a:buClr>
                <a:schemeClr val="dk1"/>
              </a:buClr>
              <a:buSzPct val="100000"/>
              <a:buFont typeface="Arial"/>
              <a:buNone/>
            </a:pPr>
            <a:r>
              <a:rPr lang="en" sz="1100">
                <a:solidFill>
                  <a:srgbClr val="333333"/>
                </a:solidFill>
                <a:highlight>
                  <a:srgbClr val="FFFFFF"/>
                </a:highlight>
              </a:rPr>
              <a:t>3. Finally, divide the first figure by the second.</a:t>
            </a:r>
          </a:p>
          <a:p>
            <a:pPr lvl="0" rtl="0" algn="ctr">
              <a:spcBef>
                <a:spcPts val="0"/>
              </a:spcBef>
              <a:spcAft>
                <a:spcPts val="800"/>
              </a:spcAft>
              <a:buClr>
                <a:schemeClr val="dk1"/>
              </a:buClr>
              <a:buSzPct val="100000"/>
              <a:buFont typeface="Arial"/>
              <a:buNone/>
            </a:pPr>
            <a:r>
              <a:rPr b="1" lang="en" sz="1100">
                <a:solidFill>
                  <a:srgbClr val="333333"/>
                </a:solidFill>
                <a:highlight>
                  <a:srgbClr val="FFFFFF"/>
                </a:highlight>
              </a:rPr>
              <a:t>105450 / 4356 = 24.21</a:t>
            </a:r>
          </a:p>
          <a:p>
            <a:pPr lvl="0" rtl="0" algn="ctr">
              <a:spcBef>
                <a:spcPts val="0"/>
              </a:spcBef>
              <a:spcAft>
                <a:spcPts val="800"/>
              </a:spcAft>
              <a:buClr>
                <a:schemeClr val="dk1"/>
              </a:buClr>
              <a:buSzPct val="100000"/>
              <a:buFont typeface="Arial"/>
              <a:buNone/>
            </a:pPr>
            <a:r>
              <a:rPr b="1" lang="en" sz="1100">
                <a:solidFill>
                  <a:srgbClr val="333333"/>
                </a:solidFill>
                <a:highlight>
                  <a:srgbClr val="FFFFFF"/>
                </a:highlight>
              </a:rPr>
              <a:t>Jane's BMI is 24.21</a:t>
            </a:r>
          </a:p>
          <a:p>
            <a:pPr lvl="0" rtl="0">
              <a:spcBef>
                <a:spcPts val="0"/>
              </a:spcBef>
              <a:spcAft>
                <a:spcPts val="800"/>
              </a:spcAft>
              <a:buClr>
                <a:schemeClr val="dk1"/>
              </a:buClr>
              <a:buSzPct val="100000"/>
              <a:buFont typeface="Arial"/>
              <a:buNone/>
            </a:pPr>
            <a:r>
              <a:rPr lang="en" sz="1100">
                <a:solidFill>
                  <a:srgbClr val="333333"/>
                </a:solidFill>
                <a:highlight>
                  <a:srgbClr val="FFFFFF"/>
                </a:highlight>
              </a:rPr>
              <a:t> We compare this value to the weight categories listed on the BMI table at the bottom of this page and find that she is of a normal weight.</a:t>
            </a:r>
          </a:p>
          <a:p>
            <a:pPr lvl="0" rtl="0">
              <a:spcBef>
                <a:spcPts val="0"/>
              </a:spcBef>
              <a:spcAft>
                <a:spcPts val="0"/>
              </a:spcAft>
              <a:buClr>
                <a:schemeClr val="dk1"/>
              </a:buClr>
              <a:buSzPct val="100000"/>
              <a:buFont typeface="Arial"/>
              <a:buNone/>
            </a:pPr>
            <a:r>
              <a:t/>
            </a:r>
            <a:endParaRPr sz="1100">
              <a:solidFill>
                <a:srgbClr val="333333"/>
              </a:solidFill>
              <a:highlight>
                <a:srgbClr val="FFFFFF"/>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63" name="Shape 16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spcBef>
                <a:spcPts val="0"/>
              </a:spcBef>
              <a:spcAft>
                <a:spcPts val="800"/>
              </a:spcAft>
              <a:buClr>
                <a:schemeClr val="dk1"/>
              </a:buClr>
              <a:buSzPct val="100000"/>
              <a:buFont typeface="Arial"/>
              <a:buNone/>
            </a:pPr>
            <a:r>
              <a:rPr b="1" lang="en" sz="1100">
                <a:solidFill>
                  <a:srgbClr val="333333"/>
                </a:solidFill>
                <a:highlight>
                  <a:srgbClr val="FFFFFF"/>
                </a:highlight>
              </a:rPr>
              <a:t>Example</a:t>
            </a:r>
          </a:p>
          <a:p>
            <a:pPr lvl="0" rtl="0">
              <a:spcBef>
                <a:spcPts val="0"/>
              </a:spcBef>
              <a:spcAft>
                <a:spcPts val="800"/>
              </a:spcAft>
              <a:buClr>
                <a:schemeClr val="dk1"/>
              </a:buClr>
              <a:buSzPct val="100000"/>
              <a:buFont typeface="Arial"/>
              <a:buNone/>
            </a:pPr>
            <a:r>
              <a:rPr lang="en" sz="1100">
                <a:solidFill>
                  <a:srgbClr val="333333"/>
                </a:solidFill>
                <a:highlight>
                  <a:srgbClr val="FFFFFF"/>
                </a:highlight>
              </a:rPr>
              <a:t>Jane weighs 150 lbs and she is 5 feet 4 inches tall. Jane wants to determine if she is overweight.</a:t>
            </a:r>
          </a:p>
          <a:p>
            <a:pPr lvl="0" rtl="0">
              <a:spcBef>
                <a:spcPts val="0"/>
              </a:spcBef>
              <a:spcAft>
                <a:spcPts val="800"/>
              </a:spcAft>
              <a:buClr>
                <a:schemeClr val="dk1"/>
              </a:buClr>
              <a:buSzPct val="100000"/>
              <a:buFont typeface="Arial"/>
              <a:buNone/>
            </a:pPr>
            <a:r>
              <a:rPr lang="en" sz="1100">
                <a:solidFill>
                  <a:srgbClr val="333333"/>
                </a:solidFill>
                <a:highlight>
                  <a:srgbClr val="FFFFFF"/>
                </a:highlight>
              </a:rPr>
              <a:t>Jane's height in inches is </a:t>
            </a:r>
            <a:r>
              <a:rPr b="1" lang="en" sz="1100">
                <a:solidFill>
                  <a:srgbClr val="333333"/>
                </a:solidFill>
                <a:highlight>
                  <a:srgbClr val="FFFFFF"/>
                </a:highlight>
              </a:rPr>
              <a:t>(5 × 12) + 4 = 66 in.</a:t>
            </a:r>
          </a:p>
          <a:p>
            <a:pPr indent="-69850" lvl="0" marL="571500" rtl="0">
              <a:spcBef>
                <a:spcPts val="0"/>
              </a:spcBef>
              <a:spcAft>
                <a:spcPts val="800"/>
              </a:spcAft>
              <a:buClr>
                <a:schemeClr val="dk1"/>
              </a:buClr>
              <a:buSzPct val="100000"/>
              <a:buFont typeface="Arial"/>
              <a:buNone/>
            </a:pPr>
            <a:r>
              <a:rPr lang="en" sz="1100">
                <a:solidFill>
                  <a:srgbClr val="333333"/>
                </a:solidFill>
                <a:highlight>
                  <a:srgbClr val="FFFFFF"/>
                </a:highlight>
              </a:rPr>
              <a:t>1. Using the first part of the formula, multiply her weight by 703.</a:t>
            </a:r>
          </a:p>
          <a:p>
            <a:pPr lvl="0" rtl="0" algn="ctr">
              <a:spcBef>
                <a:spcPts val="0"/>
              </a:spcBef>
              <a:spcAft>
                <a:spcPts val="800"/>
              </a:spcAft>
              <a:buClr>
                <a:schemeClr val="dk1"/>
              </a:buClr>
              <a:buSzPct val="100000"/>
              <a:buFont typeface="Arial"/>
              <a:buNone/>
            </a:pPr>
            <a:r>
              <a:rPr b="1" lang="en" sz="1100">
                <a:solidFill>
                  <a:srgbClr val="333333"/>
                </a:solidFill>
                <a:highlight>
                  <a:srgbClr val="FFFFFF"/>
                </a:highlight>
              </a:rPr>
              <a:t>150 × 703 = 105450</a:t>
            </a:r>
          </a:p>
          <a:p>
            <a:pPr indent="-69850" lvl="0" marL="571500" rtl="0">
              <a:spcBef>
                <a:spcPts val="0"/>
              </a:spcBef>
              <a:spcAft>
                <a:spcPts val="800"/>
              </a:spcAft>
              <a:buClr>
                <a:schemeClr val="dk1"/>
              </a:buClr>
              <a:buSzPct val="100000"/>
              <a:buFont typeface="Arial"/>
              <a:buNone/>
            </a:pPr>
            <a:r>
              <a:rPr lang="en" sz="1100">
                <a:solidFill>
                  <a:srgbClr val="333333"/>
                </a:solidFill>
                <a:highlight>
                  <a:srgbClr val="FFFFFF"/>
                </a:highlight>
              </a:rPr>
              <a:t>2. Using the second part of the formula, multiply Jane's height by itself.</a:t>
            </a:r>
          </a:p>
          <a:p>
            <a:pPr lvl="0" rtl="0" algn="ctr">
              <a:spcBef>
                <a:spcPts val="0"/>
              </a:spcBef>
              <a:spcAft>
                <a:spcPts val="800"/>
              </a:spcAft>
              <a:buClr>
                <a:schemeClr val="dk1"/>
              </a:buClr>
              <a:buSzPct val="100000"/>
              <a:buFont typeface="Arial"/>
              <a:buNone/>
            </a:pPr>
            <a:r>
              <a:rPr b="1" lang="en" sz="1100">
                <a:solidFill>
                  <a:srgbClr val="333333"/>
                </a:solidFill>
                <a:highlight>
                  <a:srgbClr val="FFFFFF"/>
                </a:highlight>
              </a:rPr>
              <a:t>66 × 66 = 4356</a:t>
            </a:r>
          </a:p>
          <a:p>
            <a:pPr indent="-69850" lvl="0" marL="571500" rtl="0">
              <a:spcBef>
                <a:spcPts val="0"/>
              </a:spcBef>
              <a:spcAft>
                <a:spcPts val="800"/>
              </a:spcAft>
              <a:buClr>
                <a:schemeClr val="dk1"/>
              </a:buClr>
              <a:buSzPct val="100000"/>
              <a:buFont typeface="Arial"/>
              <a:buNone/>
            </a:pPr>
            <a:r>
              <a:rPr lang="en" sz="1100">
                <a:solidFill>
                  <a:srgbClr val="333333"/>
                </a:solidFill>
                <a:highlight>
                  <a:srgbClr val="FFFFFF"/>
                </a:highlight>
              </a:rPr>
              <a:t>3. Finally, divide the first figure by the second.</a:t>
            </a:r>
          </a:p>
          <a:p>
            <a:pPr lvl="0" rtl="0" algn="ctr">
              <a:spcBef>
                <a:spcPts val="0"/>
              </a:spcBef>
              <a:spcAft>
                <a:spcPts val="800"/>
              </a:spcAft>
              <a:buClr>
                <a:schemeClr val="dk1"/>
              </a:buClr>
              <a:buSzPct val="100000"/>
              <a:buFont typeface="Arial"/>
              <a:buNone/>
            </a:pPr>
            <a:r>
              <a:rPr b="1" lang="en" sz="1100">
                <a:solidFill>
                  <a:srgbClr val="333333"/>
                </a:solidFill>
                <a:highlight>
                  <a:srgbClr val="FFFFFF"/>
                </a:highlight>
              </a:rPr>
              <a:t>105450 / 4356 = 24.21</a:t>
            </a:r>
          </a:p>
          <a:p>
            <a:pPr lvl="0" rtl="0" algn="ctr">
              <a:spcBef>
                <a:spcPts val="0"/>
              </a:spcBef>
              <a:spcAft>
                <a:spcPts val="800"/>
              </a:spcAft>
              <a:buClr>
                <a:schemeClr val="dk1"/>
              </a:buClr>
              <a:buSzPct val="100000"/>
              <a:buFont typeface="Arial"/>
              <a:buNone/>
            </a:pPr>
            <a:r>
              <a:rPr b="1" lang="en" sz="1100">
                <a:solidFill>
                  <a:srgbClr val="333333"/>
                </a:solidFill>
                <a:highlight>
                  <a:srgbClr val="FFFFFF"/>
                </a:highlight>
              </a:rPr>
              <a:t>Jane's BMI is 24.21</a:t>
            </a:r>
          </a:p>
          <a:p>
            <a:pPr lvl="0" rtl="0">
              <a:spcBef>
                <a:spcPts val="0"/>
              </a:spcBef>
              <a:spcAft>
                <a:spcPts val="800"/>
              </a:spcAft>
              <a:buClr>
                <a:schemeClr val="dk1"/>
              </a:buClr>
              <a:buSzPct val="100000"/>
              <a:buFont typeface="Arial"/>
              <a:buNone/>
            </a:pPr>
            <a:r>
              <a:rPr lang="en" sz="1100">
                <a:solidFill>
                  <a:srgbClr val="333333"/>
                </a:solidFill>
                <a:highlight>
                  <a:srgbClr val="FFFFFF"/>
                </a:highlight>
              </a:rPr>
              <a:t> We compare this value to the weight categories listed on the BMI table at the bottom of this page and find that she is of a normal weight.</a:t>
            </a:r>
          </a:p>
          <a:p>
            <a:pPr lvl="0" rtl="0">
              <a:spcBef>
                <a:spcPts val="0"/>
              </a:spcBef>
              <a:spcAft>
                <a:spcPts val="0"/>
              </a:spcAft>
              <a:buClr>
                <a:schemeClr val="dk1"/>
              </a:buClr>
              <a:buSzPct val="100000"/>
              <a:buFont typeface="Arial"/>
              <a:buNone/>
            </a:pPr>
            <a:r>
              <a:t/>
            </a:r>
            <a:endParaRPr sz="1100">
              <a:solidFill>
                <a:srgbClr val="333333"/>
              </a:solidFill>
              <a:highlight>
                <a:srgbClr val="FFFFFF"/>
              </a:highlight>
            </a:endParaRPr>
          </a:p>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Clr>
                <a:schemeClr val="dk1"/>
              </a:buClr>
              <a:buSzPct val="61111"/>
              <a:buFont typeface="Arial"/>
              <a:buNone/>
            </a:pPr>
            <a:r>
              <a:rPr b="1" lang="en">
                <a:solidFill>
                  <a:schemeClr val="dk1"/>
                </a:solidFill>
              </a:rPr>
              <a:t>Five Areas of Health Related Fitness</a:t>
            </a:r>
          </a:p>
          <a:p>
            <a:pPr lvl="0" rtl="0">
              <a:spcBef>
                <a:spcPts val="0"/>
              </a:spcBef>
              <a:spcAft>
                <a:spcPts val="800"/>
              </a:spcAft>
              <a:buClr>
                <a:schemeClr val="dk1"/>
              </a:buClr>
              <a:buSzPct val="78571"/>
              <a:buFont typeface="Arial"/>
              <a:buNone/>
            </a:pPr>
            <a:r>
              <a:rPr lang="en" sz="1400">
                <a:solidFill>
                  <a:srgbClr val="333333"/>
                </a:solidFill>
                <a:highlight>
                  <a:srgbClr val="FFFFFF"/>
                </a:highlight>
                <a:latin typeface="Georgia"/>
                <a:ea typeface="Georgia"/>
                <a:cs typeface="Georgia"/>
                <a:sym typeface="Georgia"/>
              </a:rPr>
              <a:t>Regular physical activity leads to physical fitness and provides lifelong benefits to physical health, mental and emotional health, and social health. Daily physical activity, along with good eating habits that limit calories, will help maintain a healthy weight and lower health risks. There are five areas of health related fitness that affect overall health: cardio-respiratory endurance, muscular strength and endurance, flexibility, and body composition.  Improving these areas of fitness involves two categories of exercises: aerobic and anaerobic exercise.</a:t>
            </a:r>
          </a:p>
          <a:p>
            <a:pPr lvl="0">
              <a:spcBef>
                <a:spcPts val="0"/>
              </a:spcBef>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69" name="Shape 16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graphicFrame>
        <p:nvGraphicFramePr>
          <p:cNvPr id="170" name="Shape 170"/>
          <p:cNvGraphicFramePr/>
          <p:nvPr/>
        </p:nvGraphicFramePr>
        <p:xfrm>
          <a:off x="3039650" y="995550"/>
          <a:ext cx="3000000" cy="3000000"/>
        </p:xfrm>
        <a:graphic>
          <a:graphicData uri="http://schemas.openxmlformats.org/drawingml/2006/table">
            <a:tbl>
              <a:tblPr>
                <a:noFill/>
                <a:tableStyleId>{6AB637A5-7C78-4E23-B532-8429FEB7DFE6}</a:tableStyleId>
              </a:tblPr>
              <a:tblGrid>
                <a:gridCol w="1219200"/>
                <a:gridCol w="1638300"/>
              </a:tblGrid>
              <a:tr h="285750">
                <a:tc>
                  <a:txBody>
                    <a:bodyPr>
                      <a:noAutofit/>
                    </a:bodyPr>
                    <a:lstStyle/>
                    <a:p>
                      <a:pPr lvl="0" rtl="0" algn="ctr">
                        <a:lnSpc>
                          <a:spcPct val="115000"/>
                        </a:lnSpc>
                        <a:spcBef>
                          <a:spcPts val="0"/>
                        </a:spcBef>
                        <a:spcAft>
                          <a:spcPts val="800"/>
                        </a:spcAft>
                        <a:buNone/>
                      </a:pPr>
                      <a:r>
                        <a:rPr b="1" lang="en" sz="1050">
                          <a:solidFill>
                            <a:srgbClr val="333333"/>
                          </a:solidFill>
                          <a:highlight>
                            <a:srgbClr val="FFFFFF"/>
                          </a:highlight>
                        </a:rPr>
                        <a:t>BMI</a:t>
                      </a:r>
                    </a:p>
                  </a:txBody>
                  <a:tcPr marT="91425" marB="91425" marR="91425" marL="91425">
                    <a:lnL cap="flat" cmpd="sng" w="9525">
                      <a:solidFill>
                        <a:srgbClr val="FFD700"/>
                      </a:solidFill>
                      <a:prstDash val="solid"/>
                      <a:round/>
                      <a:headEnd len="med" w="med" type="none"/>
                      <a:tailEnd len="med" w="med" type="none"/>
                    </a:lnL>
                    <a:lnR cap="flat" cmpd="sng" w="9525">
                      <a:solidFill>
                        <a:srgbClr val="FFD700"/>
                      </a:solidFill>
                      <a:prstDash val="solid"/>
                      <a:round/>
                      <a:headEnd len="med" w="med" type="none"/>
                      <a:tailEnd len="med" w="med" type="none"/>
                    </a:lnR>
                    <a:lnT cap="flat" cmpd="sng" w="9525">
                      <a:solidFill>
                        <a:srgbClr val="FFD700"/>
                      </a:solidFill>
                      <a:prstDash val="solid"/>
                      <a:round/>
                      <a:headEnd len="med" w="med" type="none"/>
                      <a:tailEnd len="med" w="med" type="none"/>
                    </a:lnT>
                    <a:lnB cap="flat" cmpd="sng" w="9525">
                      <a:solidFill>
                        <a:srgbClr val="FFD700"/>
                      </a:solidFill>
                      <a:prstDash val="solid"/>
                      <a:round/>
                      <a:headEnd len="med" w="med" type="none"/>
                      <a:tailEnd len="med" w="med" type="none"/>
                    </a:lnB>
                  </a:tcPr>
                </a:tc>
                <a:tc>
                  <a:txBody>
                    <a:bodyPr>
                      <a:noAutofit/>
                    </a:bodyPr>
                    <a:lstStyle/>
                    <a:p>
                      <a:pPr lvl="0" rtl="0" algn="ctr">
                        <a:lnSpc>
                          <a:spcPct val="115000"/>
                        </a:lnSpc>
                        <a:spcBef>
                          <a:spcPts val="0"/>
                        </a:spcBef>
                        <a:spcAft>
                          <a:spcPts val="800"/>
                        </a:spcAft>
                        <a:buNone/>
                      </a:pPr>
                      <a:r>
                        <a:rPr b="1" lang="en" sz="1050">
                          <a:solidFill>
                            <a:srgbClr val="333333"/>
                          </a:solidFill>
                          <a:highlight>
                            <a:srgbClr val="FFFFFF"/>
                          </a:highlight>
                        </a:rPr>
                        <a:t>Weight Status</a:t>
                      </a:r>
                    </a:p>
                  </a:txBody>
                  <a:tcPr marT="91425" marB="91425" marR="91425" marL="91425">
                    <a:lnL cap="flat" cmpd="sng" w="9525">
                      <a:solidFill>
                        <a:srgbClr val="FFD700"/>
                      </a:solidFill>
                      <a:prstDash val="solid"/>
                      <a:round/>
                      <a:headEnd len="med" w="med" type="none"/>
                      <a:tailEnd len="med" w="med" type="none"/>
                    </a:lnL>
                    <a:lnR cap="flat" cmpd="sng" w="9525">
                      <a:solidFill>
                        <a:srgbClr val="FFD700"/>
                      </a:solidFill>
                      <a:prstDash val="solid"/>
                      <a:round/>
                      <a:headEnd len="med" w="med" type="none"/>
                      <a:tailEnd len="med" w="med" type="none"/>
                    </a:lnR>
                    <a:lnT cap="flat" cmpd="sng" w="9525">
                      <a:solidFill>
                        <a:srgbClr val="FFD700"/>
                      </a:solidFill>
                      <a:prstDash val="solid"/>
                      <a:round/>
                      <a:headEnd len="med" w="med" type="none"/>
                      <a:tailEnd len="med" w="med" type="none"/>
                    </a:lnT>
                    <a:lnB cap="flat" cmpd="sng" w="9525">
                      <a:solidFill>
                        <a:srgbClr val="FFD700"/>
                      </a:solidFill>
                      <a:prstDash val="solid"/>
                      <a:round/>
                      <a:headEnd len="med" w="med" type="none"/>
                      <a:tailEnd len="med" w="med" type="none"/>
                    </a:lnB>
                  </a:tcPr>
                </a:tc>
              </a:tr>
              <a:tr h="276225">
                <a:tc>
                  <a:txBody>
                    <a:bodyPr>
                      <a:noAutofit/>
                    </a:bodyPr>
                    <a:lstStyle/>
                    <a:p>
                      <a:pPr lvl="0" rtl="0" algn="ctr">
                        <a:lnSpc>
                          <a:spcPct val="115000"/>
                        </a:lnSpc>
                        <a:spcBef>
                          <a:spcPts val="0"/>
                        </a:spcBef>
                        <a:spcAft>
                          <a:spcPts val="800"/>
                        </a:spcAft>
                        <a:buNone/>
                      </a:pPr>
                      <a:r>
                        <a:rPr lang="en" sz="1050">
                          <a:solidFill>
                            <a:srgbClr val="333333"/>
                          </a:solidFill>
                          <a:highlight>
                            <a:srgbClr val="FFFFFF"/>
                          </a:highlight>
                        </a:rPr>
                        <a:t>Below 18.5</a:t>
                      </a:r>
                    </a:p>
                  </a:txBody>
                  <a:tcPr marT="91425" marB="91425" marR="91425" marL="91425">
                    <a:lnL cap="flat" cmpd="sng" w="9525">
                      <a:solidFill>
                        <a:srgbClr val="FFD700"/>
                      </a:solidFill>
                      <a:prstDash val="solid"/>
                      <a:round/>
                      <a:headEnd len="med" w="med" type="none"/>
                      <a:tailEnd len="med" w="med" type="none"/>
                    </a:lnL>
                    <a:lnR cap="flat" cmpd="sng" w="9525">
                      <a:solidFill>
                        <a:srgbClr val="FFD700"/>
                      </a:solidFill>
                      <a:prstDash val="solid"/>
                      <a:round/>
                      <a:headEnd len="med" w="med" type="none"/>
                      <a:tailEnd len="med" w="med" type="none"/>
                    </a:lnR>
                    <a:lnT cap="flat" cmpd="sng" w="9525">
                      <a:solidFill>
                        <a:srgbClr val="FFD700"/>
                      </a:solidFill>
                      <a:prstDash val="solid"/>
                      <a:round/>
                      <a:headEnd len="med" w="med" type="none"/>
                      <a:tailEnd len="med" w="med" type="none"/>
                    </a:lnT>
                    <a:lnB cap="flat" cmpd="sng" w="9525">
                      <a:solidFill>
                        <a:srgbClr val="FFD700"/>
                      </a:solidFill>
                      <a:prstDash val="solid"/>
                      <a:round/>
                      <a:headEnd len="med" w="med" type="none"/>
                      <a:tailEnd len="med" w="med" type="none"/>
                    </a:lnB>
                  </a:tcPr>
                </a:tc>
                <a:tc>
                  <a:txBody>
                    <a:bodyPr>
                      <a:noAutofit/>
                    </a:bodyPr>
                    <a:lstStyle/>
                    <a:p>
                      <a:pPr lvl="0" rtl="0" algn="ctr">
                        <a:lnSpc>
                          <a:spcPct val="115000"/>
                        </a:lnSpc>
                        <a:spcBef>
                          <a:spcPts val="0"/>
                        </a:spcBef>
                        <a:spcAft>
                          <a:spcPts val="800"/>
                        </a:spcAft>
                        <a:buNone/>
                      </a:pPr>
                      <a:r>
                        <a:rPr lang="en" sz="1050">
                          <a:solidFill>
                            <a:srgbClr val="333333"/>
                          </a:solidFill>
                          <a:highlight>
                            <a:srgbClr val="FFFFFF"/>
                          </a:highlight>
                        </a:rPr>
                        <a:t>Underweight</a:t>
                      </a:r>
                    </a:p>
                  </a:txBody>
                  <a:tcPr marT="91425" marB="91425" marR="91425" marL="91425">
                    <a:lnL cap="flat" cmpd="sng" w="9525">
                      <a:solidFill>
                        <a:srgbClr val="FFD700"/>
                      </a:solidFill>
                      <a:prstDash val="solid"/>
                      <a:round/>
                      <a:headEnd len="med" w="med" type="none"/>
                      <a:tailEnd len="med" w="med" type="none"/>
                    </a:lnL>
                    <a:lnR cap="flat" cmpd="sng" w="9525">
                      <a:solidFill>
                        <a:srgbClr val="FFD700"/>
                      </a:solidFill>
                      <a:prstDash val="solid"/>
                      <a:round/>
                      <a:headEnd len="med" w="med" type="none"/>
                      <a:tailEnd len="med" w="med" type="none"/>
                    </a:lnR>
                    <a:lnT cap="flat" cmpd="sng" w="9525">
                      <a:solidFill>
                        <a:srgbClr val="FFD700"/>
                      </a:solidFill>
                      <a:prstDash val="solid"/>
                      <a:round/>
                      <a:headEnd len="med" w="med" type="none"/>
                      <a:tailEnd len="med" w="med" type="none"/>
                    </a:lnT>
                    <a:lnB cap="flat" cmpd="sng" w="9525">
                      <a:solidFill>
                        <a:srgbClr val="FFD700"/>
                      </a:solidFill>
                      <a:prstDash val="solid"/>
                      <a:round/>
                      <a:headEnd len="med" w="med" type="none"/>
                      <a:tailEnd len="med" w="med" type="none"/>
                    </a:lnB>
                  </a:tcPr>
                </a:tc>
              </a:tr>
              <a:tr h="276225">
                <a:tc>
                  <a:txBody>
                    <a:bodyPr>
                      <a:noAutofit/>
                    </a:bodyPr>
                    <a:lstStyle/>
                    <a:p>
                      <a:pPr lvl="0" rtl="0" algn="ctr">
                        <a:lnSpc>
                          <a:spcPct val="115000"/>
                        </a:lnSpc>
                        <a:spcBef>
                          <a:spcPts val="0"/>
                        </a:spcBef>
                        <a:spcAft>
                          <a:spcPts val="800"/>
                        </a:spcAft>
                        <a:buNone/>
                      </a:pPr>
                      <a:r>
                        <a:rPr lang="en" sz="1050">
                          <a:solidFill>
                            <a:srgbClr val="333333"/>
                          </a:solidFill>
                          <a:highlight>
                            <a:srgbClr val="FFFFFF"/>
                          </a:highlight>
                        </a:rPr>
                        <a:t>18.5 - 24.9</a:t>
                      </a:r>
                    </a:p>
                  </a:txBody>
                  <a:tcPr marT="91425" marB="91425" marR="91425" marL="91425">
                    <a:lnL cap="flat" cmpd="sng" w="9525">
                      <a:solidFill>
                        <a:srgbClr val="FFD700"/>
                      </a:solidFill>
                      <a:prstDash val="solid"/>
                      <a:round/>
                      <a:headEnd len="med" w="med" type="none"/>
                      <a:tailEnd len="med" w="med" type="none"/>
                    </a:lnL>
                    <a:lnR cap="flat" cmpd="sng" w="9525">
                      <a:solidFill>
                        <a:srgbClr val="FFD700"/>
                      </a:solidFill>
                      <a:prstDash val="solid"/>
                      <a:round/>
                      <a:headEnd len="med" w="med" type="none"/>
                      <a:tailEnd len="med" w="med" type="none"/>
                    </a:lnR>
                    <a:lnT cap="flat" cmpd="sng" w="9525">
                      <a:solidFill>
                        <a:srgbClr val="FFD700"/>
                      </a:solidFill>
                      <a:prstDash val="solid"/>
                      <a:round/>
                      <a:headEnd len="med" w="med" type="none"/>
                      <a:tailEnd len="med" w="med" type="none"/>
                    </a:lnT>
                    <a:lnB cap="flat" cmpd="sng" w="9525">
                      <a:solidFill>
                        <a:srgbClr val="FFD700"/>
                      </a:solidFill>
                      <a:prstDash val="solid"/>
                      <a:round/>
                      <a:headEnd len="med" w="med" type="none"/>
                      <a:tailEnd len="med" w="med" type="none"/>
                    </a:lnB>
                  </a:tcPr>
                </a:tc>
                <a:tc>
                  <a:txBody>
                    <a:bodyPr>
                      <a:noAutofit/>
                    </a:bodyPr>
                    <a:lstStyle/>
                    <a:p>
                      <a:pPr lvl="0" rtl="0" algn="ctr">
                        <a:lnSpc>
                          <a:spcPct val="115000"/>
                        </a:lnSpc>
                        <a:spcBef>
                          <a:spcPts val="0"/>
                        </a:spcBef>
                        <a:spcAft>
                          <a:spcPts val="800"/>
                        </a:spcAft>
                        <a:buNone/>
                      </a:pPr>
                      <a:r>
                        <a:rPr lang="en" sz="1050">
                          <a:solidFill>
                            <a:srgbClr val="333333"/>
                          </a:solidFill>
                          <a:highlight>
                            <a:srgbClr val="FFFFFF"/>
                          </a:highlight>
                        </a:rPr>
                        <a:t>Normal</a:t>
                      </a:r>
                    </a:p>
                  </a:txBody>
                  <a:tcPr marT="91425" marB="91425" marR="91425" marL="91425">
                    <a:lnL cap="flat" cmpd="sng" w="9525">
                      <a:solidFill>
                        <a:srgbClr val="FFD700"/>
                      </a:solidFill>
                      <a:prstDash val="solid"/>
                      <a:round/>
                      <a:headEnd len="med" w="med" type="none"/>
                      <a:tailEnd len="med" w="med" type="none"/>
                    </a:lnL>
                    <a:lnR cap="flat" cmpd="sng" w="9525">
                      <a:solidFill>
                        <a:srgbClr val="FFD700"/>
                      </a:solidFill>
                      <a:prstDash val="solid"/>
                      <a:round/>
                      <a:headEnd len="med" w="med" type="none"/>
                      <a:tailEnd len="med" w="med" type="none"/>
                    </a:lnR>
                    <a:lnT cap="flat" cmpd="sng" w="9525">
                      <a:solidFill>
                        <a:srgbClr val="FFD700"/>
                      </a:solidFill>
                      <a:prstDash val="solid"/>
                      <a:round/>
                      <a:headEnd len="med" w="med" type="none"/>
                      <a:tailEnd len="med" w="med" type="none"/>
                    </a:lnT>
                    <a:lnB cap="flat" cmpd="sng" w="9525">
                      <a:solidFill>
                        <a:srgbClr val="FFD700"/>
                      </a:solidFill>
                      <a:prstDash val="solid"/>
                      <a:round/>
                      <a:headEnd len="med" w="med" type="none"/>
                      <a:tailEnd len="med" w="med" type="none"/>
                    </a:lnB>
                  </a:tcPr>
                </a:tc>
              </a:tr>
              <a:tr h="276225">
                <a:tc>
                  <a:txBody>
                    <a:bodyPr>
                      <a:noAutofit/>
                    </a:bodyPr>
                    <a:lstStyle/>
                    <a:p>
                      <a:pPr lvl="0" rtl="0" algn="ctr">
                        <a:lnSpc>
                          <a:spcPct val="115000"/>
                        </a:lnSpc>
                        <a:spcBef>
                          <a:spcPts val="0"/>
                        </a:spcBef>
                        <a:spcAft>
                          <a:spcPts val="800"/>
                        </a:spcAft>
                        <a:buNone/>
                      </a:pPr>
                      <a:r>
                        <a:rPr lang="en" sz="1050">
                          <a:solidFill>
                            <a:srgbClr val="333333"/>
                          </a:solidFill>
                          <a:highlight>
                            <a:srgbClr val="FFFFFF"/>
                          </a:highlight>
                        </a:rPr>
                        <a:t>25 - 29.9</a:t>
                      </a:r>
                    </a:p>
                  </a:txBody>
                  <a:tcPr marT="91425" marB="91425" marR="91425" marL="91425">
                    <a:lnL cap="flat" cmpd="sng" w="9525">
                      <a:solidFill>
                        <a:srgbClr val="FFD700"/>
                      </a:solidFill>
                      <a:prstDash val="solid"/>
                      <a:round/>
                      <a:headEnd len="med" w="med" type="none"/>
                      <a:tailEnd len="med" w="med" type="none"/>
                    </a:lnL>
                    <a:lnR cap="flat" cmpd="sng" w="9525">
                      <a:solidFill>
                        <a:srgbClr val="FFD700"/>
                      </a:solidFill>
                      <a:prstDash val="solid"/>
                      <a:round/>
                      <a:headEnd len="med" w="med" type="none"/>
                      <a:tailEnd len="med" w="med" type="none"/>
                    </a:lnR>
                    <a:lnT cap="flat" cmpd="sng" w="9525">
                      <a:solidFill>
                        <a:srgbClr val="FFD700"/>
                      </a:solidFill>
                      <a:prstDash val="solid"/>
                      <a:round/>
                      <a:headEnd len="med" w="med" type="none"/>
                      <a:tailEnd len="med" w="med" type="none"/>
                    </a:lnT>
                    <a:lnB cap="flat" cmpd="sng" w="9525">
                      <a:solidFill>
                        <a:srgbClr val="FFD700"/>
                      </a:solidFill>
                      <a:prstDash val="solid"/>
                      <a:round/>
                      <a:headEnd len="med" w="med" type="none"/>
                      <a:tailEnd len="med" w="med" type="none"/>
                    </a:lnB>
                  </a:tcPr>
                </a:tc>
                <a:tc>
                  <a:txBody>
                    <a:bodyPr>
                      <a:noAutofit/>
                    </a:bodyPr>
                    <a:lstStyle/>
                    <a:p>
                      <a:pPr lvl="0" rtl="0" algn="ctr">
                        <a:lnSpc>
                          <a:spcPct val="115000"/>
                        </a:lnSpc>
                        <a:spcBef>
                          <a:spcPts val="0"/>
                        </a:spcBef>
                        <a:spcAft>
                          <a:spcPts val="800"/>
                        </a:spcAft>
                        <a:buNone/>
                      </a:pPr>
                      <a:r>
                        <a:rPr lang="en" sz="1050">
                          <a:solidFill>
                            <a:srgbClr val="333333"/>
                          </a:solidFill>
                          <a:highlight>
                            <a:srgbClr val="FFFFFF"/>
                          </a:highlight>
                        </a:rPr>
                        <a:t>Overweight</a:t>
                      </a:r>
                    </a:p>
                  </a:txBody>
                  <a:tcPr marT="91425" marB="91425" marR="91425" marL="91425">
                    <a:lnL cap="flat" cmpd="sng" w="9525">
                      <a:solidFill>
                        <a:srgbClr val="FFD700"/>
                      </a:solidFill>
                      <a:prstDash val="solid"/>
                      <a:round/>
                      <a:headEnd len="med" w="med" type="none"/>
                      <a:tailEnd len="med" w="med" type="none"/>
                    </a:lnL>
                    <a:lnR cap="flat" cmpd="sng" w="9525">
                      <a:solidFill>
                        <a:srgbClr val="FFD700"/>
                      </a:solidFill>
                      <a:prstDash val="solid"/>
                      <a:round/>
                      <a:headEnd len="med" w="med" type="none"/>
                      <a:tailEnd len="med" w="med" type="none"/>
                    </a:lnR>
                    <a:lnT cap="flat" cmpd="sng" w="9525">
                      <a:solidFill>
                        <a:srgbClr val="FFD700"/>
                      </a:solidFill>
                      <a:prstDash val="solid"/>
                      <a:round/>
                      <a:headEnd len="med" w="med" type="none"/>
                      <a:tailEnd len="med" w="med" type="none"/>
                    </a:lnT>
                    <a:lnB cap="flat" cmpd="sng" w="9525">
                      <a:solidFill>
                        <a:srgbClr val="FFD700"/>
                      </a:solidFill>
                      <a:prstDash val="solid"/>
                      <a:round/>
                      <a:headEnd len="med" w="med" type="none"/>
                      <a:tailEnd len="med" w="med" type="none"/>
                    </a:lnB>
                  </a:tcPr>
                </a:tc>
              </a:tr>
              <a:tr h="285750">
                <a:tc>
                  <a:txBody>
                    <a:bodyPr>
                      <a:noAutofit/>
                    </a:bodyPr>
                    <a:lstStyle/>
                    <a:p>
                      <a:pPr lvl="0" rtl="0" algn="ctr">
                        <a:lnSpc>
                          <a:spcPct val="115000"/>
                        </a:lnSpc>
                        <a:spcBef>
                          <a:spcPts val="0"/>
                        </a:spcBef>
                        <a:spcAft>
                          <a:spcPts val="800"/>
                        </a:spcAft>
                        <a:buNone/>
                      </a:pPr>
                      <a:r>
                        <a:rPr lang="en" sz="1050">
                          <a:solidFill>
                            <a:srgbClr val="333333"/>
                          </a:solidFill>
                          <a:highlight>
                            <a:srgbClr val="FFFFFF"/>
                          </a:highlight>
                        </a:rPr>
                        <a:t>30.0 and above</a:t>
                      </a:r>
                    </a:p>
                  </a:txBody>
                  <a:tcPr marT="91425" marB="91425" marR="91425" marL="91425">
                    <a:lnL cap="flat" cmpd="sng" w="9525">
                      <a:solidFill>
                        <a:srgbClr val="FFD700"/>
                      </a:solidFill>
                      <a:prstDash val="solid"/>
                      <a:round/>
                      <a:headEnd len="med" w="med" type="none"/>
                      <a:tailEnd len="med" w="med" type="none"/>
                    </a:lnL>
                    <a:lnR cap="flat" cmpd="sng" w="9525">
                      <a:solidFill>
                        <a:srgbClr val="FFD700"/>
                      </a:solidFill>
                      <a:prstDash val="solid"/>
                      <a:round/>
                      <a:headEnd len="med" w="med" type="none"/>
                      <a:tailEnd len="med" w="med" type="none"/>
                    </a:lnR>
                    <a:lnT cap="flat" cmpd="sng" w="9525">
                      <a:solidFill>
                        <a:srgbClr val="FFD700"/>
                      </a:solidFill>
                      <a:prstDash val="solid"/>
                      <a:round/>
                      <a:headEnd len="med" w="med" type="none"/>
                      <a:tailEnd len="med" w="med" type="none"/>
                    </a:lnT>
                    <a:lnB cap="flat" cmpd="sng" w="9525">
                      <a:solidFill>
                        <a:srgbClr val="FFD700"/>
                      </a:solidFill>
                      <a:prstDash val="solid"/>
                      <a:round/>
                      <a:headEnd len="med" w="med" type="none"/>
                      <a:tailEnd len="med" w="med" type="none"/>
                    </a:lnB>
                  </a:tcPr>
                </a:tc>
                <a:tc>
                  <a:txBody>
                    <a:bodyPr>
                      <a:noAutofit/>
                    </a:bodyPr>
                    <a:lstStyle/>
                    <a:p>
                      <a:pPr lvl="0" rtl="0" algn="ctr">
                        <a:lnSpc>
                          <a:spcPct val="115000"/>
                        </a:lnSpc>
                        <a:spcBef>
                          <a:spcPts val="0"/>
                        </a:spcBef>
                        <a:spcAft>
                          <a:spcPts val="800"/>
                        </a:spcAft>
                        <a:buNone/>
                      </a:pPr>
                      <a:r>
                        <a:rPr lang="en" sz="1050">
                          <a:solidFill>
                            <a:srgbClr val="333333"/>
                          </a:solidFill>
                          <a:highlight>
                            <a:srgbClr val="FFFFFF"/>
                          </a:highlight>
                        </a:rPr>
                        <a:t>Obese</a:t>
                      </a:r>
                    </a:p>
                  </a:txBody>
                  <a:tcPr marT="91425" marB="91425" marR="91425" marL="91425">
                    <a:lnL cap="flat" cmpd="sng" w="9525">
                      <a:solidFill>
                        <a:srgbClr val="FFD700"/>
                      </a:solidFill>
                      <a:prstDash val="solid"/>
                      <a:round/>
                      <a:headEnd len="med" w="med" type="none"/>
                      <a:tailEnd len="med" w="med" type="none"/>
                    </a:lnL>
                    <a:lnR cap="flat" cmpd="sng" w="9525">
                      <a:solidFill>
                        <a:srgbClr val="FFD700"/>
                      </a:solidFill>
                      <a:prstDash val="solid"/>
                      <a:round/>
                      <a:headEnd len="med" w="med" type="none"/>
                      <a:tailEnd len="med" w="med" type="none"/>
                    </a:lnR>
                    <a:lnT cap="flat" cmpd="sng" w="9525">
                      <a:solidFill>
                        <a:srgbClr val="FFD700"/>
                      </a:solidFill>
                      <a:prstDash val="solid"/>
                      <a:round/>
                      <a:headEnd len="med" w="med" type="none"/>
                      <a:tailEnd len="med" w="med" type="none"/>
                    </a:lnT>
                    <a:lnB cap="flat" cmpd="sng" w="9525">
                      <a:solidFill>
                        <a:srgbClr val="FFD700"/>
                      </a:solidFill>
                      <a:prstDash val="solid"/>
                      <a:round/>
                      <a:headEnd len="med" w="med" type="none"/>
                      <a:tailEnd len="med" w="med" type="none"/>
                    </a:lnB>
                  </a:tcPr>
                </a:tc>
              </a:tr>
            </a:tbl>
          </a:graphicData>
        </a:graphic>
      </p:graphicFrame>
      <p:sp>
        <p:nvSpPr>
          <p:cNvPr id="171" name="Shape 171"/>
          <p:cNvSpPr txBox="1"/>
          <p:nvPr/>
        </p:nvSpPr>
        <p:spPr>
          <a:xfrm>
            <a:off x="3192050" y="1147950"/>
            <a:ext cx="3000000" cy="3000000"/>
          </a:xfrm>
          <a:prstGeom prst="rect">
            <a:avLst/>
          </a:prstGeom>
          <a:noFill/>
          <a:ln>
            <a:noFill/>
          </a:ln>
        </p:spPr>
        <p:txBody>
          <a:bodyPr anchorCtr="0" anchor="ctr" bIns="91425" lIns="91425" rIns="91425" wrap="square" tIns="91425">
            <a:noAutofit/>
          </a:bodyPr>
          <a:lstStyle/>
          <a:p>
            <a:pPr lvl="0" rtl="0" algn="ctr">
              <a:lnSpc>
                <a:spcPct val="115000"/>
              </a:lnSpc>
              <a:spcBef>
                <a:spcPts val="0"/>
              </a:spcBef>
              <a:spcAft>
                <a:spcPts val="800"/>
              </a:spcAft>
              <a:buNone/>
            </a:pPr>
            <a:r>
              <a:rPr b="1" lang="en" sz="1200">
                <a:solidFill>
                  <a:srgbClr val="333333"/>
                </a:solidFill>
                <a:highlight>
                  <a:srgbClr val="FFFFFF"/>
                </a:highlight>
              </a:rPr>
              <a:t>BMI Weight Categories</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77" name="Shape 17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Clr>
                <a:schemeClr val="dk1"/>
              </a:buClr>
              <a:buSzPct val="61111"/>
              <a:buFont typeface="Arial"/>
              <a:buNone/>
            </a:pPr>
            <a:r>
              <a:rPr b="1" lang="en">
                <a:solidFill>
                  <a:srgbClr val="333333"/>
                </a:solidFill>
                <a:highlight>
                  <a:srgbClr val="FFFFFF"/>
                </a:highlight>
              </a:rPr>
              <a:t>Body Composition</a:t>
            </a:r>
          </a:p>
          <a:p>
            <a:pPr lvl="0" rtl="0">
              <a:spcBef>
                <a:spcPts val="0"/>
              </a:spcBef>
              <a:spcAft>
                <a:spcPts val="800"/>
              </a:spcAft>
              <a:buClr>
                <a:schemeClr val="dk1"/>
              </a:buClr>
              <a:buSzPct val="61111"/>
              <a:buFont typeface="Arial"/>
              <a:buNone/>
            </a:pPr>
            <a:r>
              <a:rPr lang="en">
                <a:solidFill>
                  <a:srgbClr val="333333"/>
                </a:solidFill>
                <a:highlight>
                  <a:srgbClr val="FFFFFF"/>
                </a:highlight>
              </a:rPr>
              <a:t>In physical fitness, </a:t>
            </a:r>
            <a:r>
              <a:rPr b="1" lang="en">
                <a:solidFill>
                  <a:srgbClr val="333333"/>
                </a:solidFill>
                <a:highlight>
                  <a:srgbClr val="FFFFFF"/>
                </a:highlight>
              </a:rPr>
              <a:t>body composition</a:t>
            </a:r>
            <a:r>
              <a:rPr lang="en">
                <a:solidFill>
                  <a:srgbClr val="333333"/>
                </a:solidFill>
                <a:highlight>
                  <a:srgbClr val="FFFFFF"/>
                </a:highlight>
              </a:rPr>
              <a:t> is used to describe the percentages of fat, bone, water, and muscle in human bodies. Because muscular tissue takes up less space in than fat tissue, body composition, as well as weight, determines leanness.</a:t>
            </a:r>
          </a:p>
          <a:p>
            <a:pPr lvl="0">
              <a:spcBef>
                <a:spcPts val="0"/>
              </a:spcBef>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83" name="Shape 18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Body Weight versus Body Fat</a:t>
            </a:r>
          </a:p>
          <a:p>
            <a:pPr lvl="0" rtl="0">
              <a:spcBef>
                <a:spcPts val="0"/>
              </a:spcBef>
              <a:spcAft>
                <a:spcPts val="800"/>
              </a:spcAft>
              <a:buNone/>
            </a:pPr>
            <a:r>
              <a:rPr lang="en" sz="1200">
                <a:solidFill>
                  <a:srgbClr val="333333"/>
                </a:solidFill>
                <a:highlight>
                  <a:srgbClr val="FFFFFF"/>
                </a:highlight>
              </a:rPr>
              <a:t>Being overweight or being obese are not the same and shouldn’t be used interchangeably.</a:t>
            </a: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Overweight </a:t>
            </a:r>
            <a:r>
              <a:rPr lang="en" sz="1200">
                <a:solidFill>
                  <a:srgbClr val="333333"/>
                </a:solidFill>
                <a:highlight>
                  <a:srgbClr val="FFFFFF"/>
                </a:highlight>
              </a:rPr>
              <a:t>– A condition in which a person is heavier than the standard weight range for his or her height</a:t>
            </a: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Obesity </a:t>
            </a:r>
            <a:r>
              <a:rPr lang="en" sz="1200">
                <a:solidFill>
                  <a:srgbClr val="333333"/>
                </a:solidFill>
                <a:highlight>
                  <a:srgbClr val="FFFFFF"/>
                </a:highlight>
              </a:rPr>
              <a:t>– Having an excess amount of body fat</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Both can endanger health!</a:t>
            </a:r>
          </a:p>
          <a:p>
            <a:pPr lvl="0">
              <a:spcBef>
                <a:spcPts val="0"/>
              </a:spcBef>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89" name="Shape 18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Health Risks of Being Overweight</a:t>
            </a:r>
          </a:p>
          <a:p>
            <a:pPr lvl="0" rtl="0">
              <a:spcBef>
                <a:spcPts val="0"/>
              </a:spcBef>
              <a:spcAft>
                <a:spcPts val="800"/>
              </a:spcAft>
              <a:buNone/>
            </a:pPr>
            <a:r>
              <a:rPr lang="en" sz="1200">
                <a:solidFill>
                  <a:srgbClr val="333333"/>
                </a:solidFill>
                <a:highlight>
                  <a:srgbClr val="FFFFFF"/>
                </a:highlight>
              </a:rPr>
              <a:t>The following are health risks that are related to being overweight:</a:t>
            </a:r>
          </a:p>
          <a:p>
            <a:pPr indent="-295275" lvl="1" marL="1397000" rtl="0">
              <a:lnSpc>
                <a:spcPct val="142857"/>
              </a:lnSpc>
              <a:spcBef>
                <a:spcPts val="0"/>
              </a:spcBef>
              <a:spcAft>
                <a:spcPts val="800"/>
              </a:spcAft>
              <a:buClr>
                <a:srgbClr val="333333"/>
              </a:buClr>
              <a:buSzPct val="95454"/>
            </a:pPr>
            <a:r>
              <a:rPr lang="en" sz="1050">
                <a:solidFill>
                  <a:srgbClr val="333333"/>
                </a:solidFill>
                <a:highlight>
                  <a:srgbClr val="FFFFFF"/>
                </a:highlight>
              </a:rPr>
              <a:t>T</a:t>
            </a:r>
            <a:r>
              <a:rPr lang="en" sz="1200">
                <a:solidFill>
                  <a:srgbClr val="333333"/>
                </a:solidFill>
                <a:highlight>
                  <a:srgbClr val="FFFFFF"/>
                </a:highlight>
              </a:rPr>
              <a:t>ype 2 Diabetes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Hypertension</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Heart disease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Cancer</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Respiratory disease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Osteoarthritis</a:t>
            </a:r>
          </a:p>
          <a:p>
            <a:pPr indent="-295275" lvl="1" marL="1397000" rtl="0">
              <a:lnSpc>
                <a:spcPct val="142857"/>
              </a:lnSpc>
              <a:spcBef>
                <a:spcPts val="0"/>
              </a:spcBef>
              <a:buClr>
                <a:srgbClr val="333333"/>
              </a:buClr>
              <a:buSzPct val="87500"/>
            </a:pPr>
            <a:r>
              <a:rPr lang="en" sz="1200">
                <a:solidFill>
                  <a:srgbClr val="333333"/>
                </a:solidFill>
                <a:highlight>
                  <a:srgbClr val="FFFFFF"/>
                </a:highlight>
              </a:rPr>
              <a:t>Liver and gall bladder disease</a:t>
            </a:r>
          </a:p>
          <a:p>
            <a:pPr lvl="0">
              <a:spcBef>
                <a:spcPts val="0"/>
              </a:spcBef>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Shape 19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95" name="Shape 19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Health Risks of Being Underweight</a:t>
            </a:r>
          </a:p>
          <a:p>
            <a:pPr lvl="0" rtl="0">
              <a:spcBef>
                <a:spcPts val="0"/>
              </a:spcBef>
              <a:spcAft>
                <a:spcPts val="800"/>
              </a:spcAft>
              <a:buNone/>
            </a:pPr>
            <a:r>
              <a:rPr lang="en" sz="1200">
                <a:solidFill>
                  <a:srgbClr val="333333"/>
                </a:solidFill>
                <a:highlight>
                  <a:srgbClr val="FFFFFF"/>
                </a:highlight>
              </a:rPr>
              <a:t>Being underweight may not be as common as being overweight, but it carries its own set of health risks. Some people are naturally underweight and have difficulty adding pounds, while others might have an eating disorder that puts them in a lower weight range. Gaining weight can help counteract the health issues associated with being underweight, but should be done under the supervision of a physician.</a:t>
            </a:r>
          </a:p>
          <a:p>
            <a:pPr lvl="0" rtl="0">
              <a:spcBef>
                <a:spcPts val="0"/>
              </a:spcBef>
              <a:spcAft>
                <a:spcPts val="800"/>
              </a:spcAft>
              <a:buNone/>
            </a:pPr>
            <a:r>
              <a:rPr lang="en" sz="1200">
                <a:solidFill>
                  <a:srgbClr val="333333"/>
                </a:solidFill>
                <a:highlight>
                  <a:srgbClr val="FFFFFF"/>
                </a:highlight>
              </a:rPr>
              <a:t>The following are risks associated with being underweight:</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Lowered immunity</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Change in body core temperature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Nutritional deficiencies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Lack of energy</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Compromised fertility</a:t>
            </a:r>
          </a:p>
          <a:p>
            <a:pPr lvl="0">
              <a:spcBef>
                <a:spcPts val="0"/>
              </a:spcBef>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Shape 20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201" name="Shape 20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Healthy Ways to Manage Weight</a:t>
            </a:r>
          </a:p>
          <a:p>
            <a:pPr lvl="0" rtl="0">
              <a:spcBef>
                <a:spcPts val="0"/>
              </a:spcBef>
              <a:spcAft>
                <a:spcPts val="800"/>
              </a:spcAft>
              <a:buNone/>
            </a:pPr>
            <a:r>
              <a:rPr lang="en" sz="1200">
                <a:solidFill>
                  <a:srgbClr val="333333"/>
                </a:solidFill>
                <a:highlight>
                  <a:srgbClr val="FFFFFF"/>
                </a:highlight>
              </a:rPr>
              <a:t>Teen years are a time of growth and development. Some fluctuation of your weight at this time is normal. If you feel you need to begin a formal weight-management plan, these strategies can help:</a:t>
            </a: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Target your appropriate weight</a:t>
            </a:r>
            <a:r>
              <a:rPr lang="en" sz="1200">
                <a:solidFill>
                  <a:srgbClr val="333333"/>
                </a:solidFill>
                <a:highlight>
                  <a:srgbClr val="FFFFFF"/>
                </a:highlight>
              </a:rPr>
              <a:t>.</a:t>
            </a:r>
            <a:r>
              <a:rPr b="1" lang="en" sz="1200">
                <a:solidFill>
                  <a:srgbClr val="333333"/>
                </a:solidFill>
                <a:highlight>
                  <a:srgbClr val="FFFFFF"/>
                </a:highlight>
              </a:rPr>
              <a:t> </a:t>
            </a:r>
            <a:r>
              <a:rPr lang="en" sz="1200">
                <a:solidFill>
                  <a:srgbClr val="333333"/>
                </a:solidFill>
                <a:highlight>
                  <a:srgbClr val="FFFFFF"/>
                </a:highlight>
              </a:rPr>
              <a:t>Determine what your BMI should be. </a:t>
            </a:r>
          </a:p>
          <a:p>
            <a:pPr indent="-295275" lvl="1" marL="1397000" rtl="0">
              <a:lnSpc>
                <a:spcPct val="142857"/>
              </a:lnSpc>
              <a:spcBef>
                <a:spcPts val="0"/>
              </a:spcBef>
              <a:spcAft>
                <a:spcPts val="800"/>
              </a:spcAft>
              <a:buClr>
                <a:srgbClr val="333333"/>
              </a:buClr>
              <a:buSzPct val="87500"/>
            </a:pPr>
            <a:r>
              <a:t/>
            </a:r>
            <a:endParaRPr sz="1200">
              <a:solidFill>
                <a:srgbClr val="333333"/>
              </a:solidFill>
              <a:highlight>
                <a:srgbClr val="FFFFFF"/>
              </a:highlight>
            </a:endParaRP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Set realistic goals</a:t>
            </a:r>
            <a:r>
              <a:rPr lang="en" sz="1200">
                <a:solidFill>
                  <a:srgbClr val="333333"/>
                </a:solidFill>
                <a:highlight>
                  <a:srgbClr val="FFFFFF"/>
                </a:highlight>
              </a:rPr>
              <a:t>. Gaining or losing one-half to a pound a week is healthy.</a:t>
            </a: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Personalize your plan</a:t>
            </a:r>
            <a:r>
              <a:rPr lang="en" sz="1200">
                <a:solidFill>
                  <a:srgbClr val="333333"/>
                </a:solidFill>
                <a:highlight>
                  <a:srgbClr val="FFFFFF"/>
                </a:highlight>
              </a:rPr>
              <a:t>. Choose your food preferences and determine how you want your lifestyle to change to meet your goals.</a:t>
            </a:r>
          </a:p>
          <a:p>
            <a:pPr indent="-295275" lvl="1" marL="1397000" rtl="0">
              <a:lnSpc>
                <a:spcPct val="142857"/>
              </a:lnSpc>
              <a:spcBef>
                <a:spcPts val="0"/>
              </a:spcBef>
              <a:spcAft>
                <a:spcPts val="800"/>
              </a:spcAft>
              <a:buClr>
                <a:srgbClr val="333333"/>
              </a:buClr>
              <a:buSzPct val="87500"/>
            </a:pPr>
            <a:r>
              <a:t/>
            </a:r>
            <a:endParaRPr sz="1200">
              <a:solidFill>
                <a:srgbClr val="333333"/>
              </a:solidFill>
              <a:highlight>
                <a:srgbClr val="FFFFFF"/>
              </a:highlight>
            </a:endParaRP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Put your goal and plan in writing</a:t>
            </a:r>
            <a:r>
              <a:rPr lang="en" sz="1200">
                <a:solidFill>
                  <a:srgbClr val="333333"/>
                </a:solidFill>
                <a:highlight>
                  <a:srgbClr val="FFFFFF"/>
                </a:highlight>
              </a:rPr>
              <a:t>. Keep a journal or log to record progress, foods, and activity.</a:t>
            </a: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Evaluate your progress</a:t>
            </a:r>
            <a:r>
              <a:rPr lang="en" sz="1200">
                <a:solidFill>
                  <a:srgbClr val="333333"/>
                </a:solidFill>
                <a:highlight>
                  <a:srgbClr val="FFFFFF"/>
                </a:highlight>
              </a:rPr>
              <a:t>. Weigh yourself weekly at the same time everyday.</a:t>
            </a:r>
          </a:p>
          <a:p>
            <a:pPr lvl="0" rtl="0" algn="r">
              <a:spcBef>
                <a:spcPts val="0"/>
              </a:spcBef>
              <a:spcAft>
                <a:spcPts val="0"/>
              </a:spcAft>
              <a:buNone/>
            </a:pPr>
            <a:r>
              <a:rPr lang="en" sz="1050">
                <a:solidFill>
                  <a:srgbClr val="333333"/>
                </a:solidFill>
                <a:highlight>
                  <a:srgbClr val="FFFFFF"/>
                </a:highlight>
              </a:rPr>
              <a:t> </a:t>
            </a:r>
          </a:p>
          <a:p>
            <a:pPr lvl="0">
              <a:spcBef>
                <a:spcPts val="0"/>
              </a:spcBef>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Shape 20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207" name="Shape 20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000000"/>
                </a:solidFill>
              </a:rPr>
              <a:t>Healthy Weight-Loss Strategies</a:t>
            </a:r>
          </a:p>
          <a:p>
            <a:pPr lvl="0" rtl="0">
              <a:spcBef>
                <a:spcPts val="0"/>
              </a:spcBef>
              <a:spcAft>
                <a:spcPts val="800"/>
              </a:spcAft>
              <a:buNone/>
            </a:pPr>
            <a:r>
              <a:rPr lang="en">
                <a:solidFill>
                  <a:srgbClr val="333333"/>
                </a:solidFill>
                <a:highlight>
                  <a:srgbClr val="FFFFFF"/>
                </a:highlight>
              </a:rPr>
              <a:t>Eat 1,700 to 1,800 calories daily to meet your body’s energy needs. Follow the Dietary Guidelines for Americans.</a:t>
            </a:r>
          </a:p>
          <a:p>
            <a:pPr lvl="0" rtl="0" algn="ctr">
              <a:spcBef>
                <a:spcPts val="0"/>
              </a:spcBef>
              <a:spcAft>
                <a:spcPts val="800"/>
              </a:spcAft>
              <a:buNone/>
            </a:pPr>
            <a:r>
              <a:rPr b="1" lang="en">
                <a:solidFill>
                  <a:srgbClr val="333333"/>
                </a:solidFill>
                <a:highlight>
                  <a:srgbClr val="FFFFFF"/>
                </a:highlight>
              </a:rPr>
              <a:t>3,500 calories = 1 pound of fat</a:t>
            </a:r>
          </a:p>
          <a:p>
            <a:pPr lvl="0" rtl="0">
              <a:spcBef>
                <a:spcPts val="0"/>
              </a:spcBef>
              <a:spcAft>
                <a:spcPts val="0"/>
              </a:spcAft>
              <a:buNone/>
            </a:pPr>
            <a:r>
              <a:t/>
            </a:r>
            <a:endParaRPr b="1">
              <a:solidFill>
                <a:srgbClr val="333333"/>
              </a:solidFill>
              <a:highlight>
                <a:srgbClr val="FFFFFF"/>
              </a:highlight>
            </a:endParaRPr>
          </a:p>
          <a:p>
            <a:pPr lvl="0">
              <a:spcBef>
                <a:spcPts val="0"/>
              </a:spcBef>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1" name="Shape 211"/>
        <p:cNvGrpSpPr/>
        <p:nvPr/>
      </p:nvGrpSpPr>
      <p:grpSpPr>
        <a:xfrm>
          <a:off x="0" y="0"/>
          <a:ext cx="0" cy="0"/>
          <a:chOff x="0" y="0"/>
          <a:chExt cx="0" cy="0"/>
        </a:xfrm>
      </p:grpSpPr>
      <p:sp>
        <p:nvSpPr>
          <p:cNvPr id="212" name="Shape 21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213" name="Shape 21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spcBef>
                <a:spcPts val="0"/>
              </a:spcBef>
              <a:spcAft>
                <a:spcPts val="800"/>
              </a:spcAft>
              <a:buClr>
                <a:schemeClr val="dk1"/>
              </a:buClr>
              <a:buSzPct val="100000"/>
              <a:buFont typeface="Arial"/>
              <a:buNone/>
            </a:pPr>
            <a:r>
              <a:rPr lang="en" sz="1100">
                <a:solidFill>
                  <a:srgbClr val="333333"/>
                </a:solidFill>
                <a:highlight>
                  <a:srgbClr val="FFFFFF"/>
                </a:highlight>
              </a:rPr>
              <a:t>Strategies to consider when trying to lose weight:</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Don't skip breakfast.</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Nibble, don't gobble.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Avoid late night snacks.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Increase the strength component of your workout by lifting weights.</a:t>
            </a:r>
          </a:p>
          <a:p>
            <a:pPr indent="-295275" lvl="1" marL="1397000" rtl="0">
              <a:lnSpc>
                <a:spcPct val="142857"/>
              </a:lnSpc>
              <a:spcBef>
                <a:spcPts val="0"/>
              </a:spcBef>
              <a:spcAft>
                <a:spcPts val="800"/>
              </a:spcAft>
              <a:buClr>
                <a:srgbClr val="333333"/>
              </a:buClr>
              <a:buSzPct val="87500"/>
            </a:pPr>
            <a:r>
              <a:t/>
            </a:r>
            <a:endParaRPr sz="1200">
              <a:solidFill>
                <a:srgbClr val="333333"/>
              </a:solidFill>
              <a:highlight>
                <a:srgbClr val="FFFFFF"/>
              </a:highlight>
            </a:endParaRP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Get 7–8 hours of sleep each night.</a:t>
            </a:r>
          </a:p>
          <a:p>
            <a:pPr indent="-295275" lvl="1" marL="1397000" rtl="0">
              <a:lnSpc>
                <a:spcPct val="142857"/>
              </a:lnSpc>
              <a:spcBef>
                <a:spcPts val="0"/>
              </a:spcBef>
              <a:spcAft>
                <a:spcPts val="800"/>
              </a:spcAft>
              <a:buClr>
                <a:srgbClr val="333333"/>
              </a:buClr>
              <a:buSzPct val="87500"/>
            </a:pPr>
            <a:r>
              <a:t/>
            </a:r>
            <a:endParaRPr sz="1200">
              <a:solidFill>
                <a:srgbClr val="333333"/>
              </a:solidFill>
              <a:highlight>
                <a:srgbClr val="FFFFFF"/>
              </a:highlight>
            </a:endParaRP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Make your own healthy lunch.</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Eat lots of vegetables and fruits.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Snack every 3–4 hours on healthy foods.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Be goal oriented: lose 1–2 pounds a week.</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Have a day you allow yourself to have a favorite food.</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Keep a journal.</a:t>
            </a:r>
          </a:p>
          <a:p>
            <a:pPr lvl="0">
              <a:spcBef>
                <a:spcPts val="0"/>
              </a:spcBef>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219" name="Shape 21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Say no to soda.</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Eat lots of fiber and protein.</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Cut sodium and carbonation.</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If hungry, then eat an apple.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No carbohydrates in the afternoon.</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Walk 10,000 steps a day or 30–60 minutes a day.</a:t>
            </a:r>
          </a:p>
          <a:p>
            <a:pPr indent="-295275" lvl="1" marL="1397000" rtl="0">
              <a:lnSpc>
                <a:spcPct val="142857"/>
              </a:lnSpc>
              <a:spcBef>
                <a:spcPts val="0"/>
              </a:spcBef>
              <a:spcAft>
                <a:spcPts val="800"/>
              </a:spcAft>
              <a:buClr>
                <a:srgbClr val="333333"/>
              </a:buClr>
              <a:buSzPct val="87500"/>
            </a:pPr>
            <a:r>
              <a:rPr b="1" lang="en" sz="1200">
                <a:solidFill>
                  <a:srgbClr val="333333"/>
                </a:solidFill>
                <a:highlight>
                  <a:srgbClr val="FFFFFF"/>
                </a:highlight>
              </a:rPr>
              <a:t>Remember</a:t>
            </a:r>
            <a:r>
              <a:rPr lang="en" sz="1200">
                <a:solidFill>
                  <a:srgbClr val="333333"/>
                </a:solidFill>
                <a:highlight>
                  <a:srgbClr val="FFFFFF"/>
                </a:highlight>
              </a:rPr>
              <a:t>,</a:t>
            </a:r>
            <a:r>
              <a:rPr b="1" lang="en" sz="1200">
                <a:solidFill>
                  <a:srgbClr val="333333"/>
                </a:solidFill>
                <a:highlight>
                  <a:srgbClr val="FFFFFF"/>
                </a:highlight>
              </a:rPr>
              <a:t> </a:t>
            </a:r>
            <a:r>
              <a:rPr lang="en" sz="1200">
                <a:solidFill>
                  <a:srgbClr val="333333"/>
                </a:solidFill>
                <a:highlight>
                  <a:srgbClr val="FFFFFF"/>
                </a:highlight>
              </a:rPr>
              <a:t>3,500 calories equals one pound of fat. You need to burn more calories than you take in to lose weight. Exercise and eating right will assure a safe and effective way to lose weight and keep it off. </a:t>
            </a:r>
          </a:p>
          <a:p>
            <a:pPr lvl="0">
              <a:spcBef>
                <a:spcPts val="0"/>
              </a:spcBef>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225" name="Shape 225"/>
          <p:cNvSpPr txBox="1"/>
          <p:nvPr>
            <p:ph idx="1" type="body"/>
          </p:nvPr>
        </p:nvSpPr>
        <p:spPr>
          <a:xfrm>
            <a:off x="311700" y="630975"/>
            <a:ext cx="8520600" cy="39378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Clr>
                <a:schemeClr val="dk1"/>
              </a:buClr>
              <a:buSzPct val="61111"/>
              <a:buFont typeface="Arial"/>
              <a:buNone/>
            </a:pPr>
            <a:r>
              <a:rPr b="1" lang="en">
                <a:solidFill>
                  <a:schemeClr val="dk1"/>
                </a:solidFill>
              </a:rPr>
              <a:t>Weight Loss Factors</a:t>
            </a:r>
          </a:p>
          <a:p>
            <a:pPr lvl="0" rtl="0">
              <a:spcBef>
                <a:spcPts val="0"/>
              </a:spcBef>
              <a:spcAft>
                <a:spcPts val="800"/>
              </a:spcAft>
              <a:buClr>
                <a:schemeClr val="dk1"/>
              </a:buClr>
              <a:buSzPct val="61111"/>
              <a:buFont typeface="Arial"/>
              <a:buNone/>
            </a:pPr>
            <a:r>
              <a:rPr lang="en">
                <a:solidFill>
                  <a:srgbClr val="333333"/>
                </a:solidFill>
                <a:highlight>
                  <a:srgbClr val="FFFFFF"/>
                </a:highlight>
              </a:rPr>
              <a:t>Keep these factors in mind when trying to lose weight:</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If you take in fewer calories than you burn, you lose weight.</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If you take in more calories than you burn, you gain weight.</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If you take in more calories than you use, the excess calories are stored in the body as fat. One pound of fat is equal to about 3,500 calories.</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A person must control calories to control weight.</a:t>
            </a:r>
          </a:p>
          <a:p>
            <a:pPr indent="0" lvl="0" marL="457200" rtl="0">
              <a:lnSpc>
                <a:spcPct val="142857"/>
              </a:lnSpc>
              <a:spcBef>
                <a:spcPts val="0"/>
              </a:spcBef>
              <a:spcAft>
                <a:spcPts val="800"/>
              </a:spcAft>
              <a:buNone/>
            </a:pPr>
            <a:r>
              <a:t/>
            </a:r>
            <a:endParaRPr sz="1800">
              <a:solidFill>
                <a:srgbClr val="333333"/>
              </a:solidFill>
              <a:highlight>
                <a:srgbClr val="FFFFFF"/>
              </a:highlight>
            </a:endParaRPr>
          </a:p>
          <a:p>
            <a:pPr lv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67" name="Shape 67"/>
          <p:cNvSpPr txBox="1"/>
          <p:nvPr>
            <p:ph idx="1" type="body"/>
          </p:nvPr>
        </p:nvSpPr>
        <p:spPr>
          <a:xfrm>
            <a:off x="508025" y="165325"/>
            <a:ext cx="8520600" cy="46929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Clr>
                <a:schemeClr val="dk1"/>
              </a:buClr>
              <a:buSzPct val="61111"/>
              <a:buFont typeface="Arial"/>
              <a:buNone/>
            </a:pPr>
            <a:r>
              <a:rPr b="1" lang="en">
                <a:solidFill>
                  <a:schemeClr val="dk1"/>
                </a:solidFill>
              </a:rPr>
              <a:t>What Is Physical Activity?</a:t>
            </a:r>
          </a:p>
          <a:p>
            <a:pPr lvl="0" rtl="0">
              <a:spcBef>
                <a:spcPts val="0"/>
              </a:spcBef>
              <a:spcAft>
                <a:spcPts val="800"/>
              </a:spcAft>
              <a:buClr>
                <a:schemeClr val="dk1"/>
              </a:buClr>
              <a:buSzPct val="78571"/>
              <a:buFont typeface="Arial"/>
              <a:buNone/>
            </a:pPr>
            <a:r>
              <a:rPr b="1" lang="en" sz="1400">
                <a:solidFill>
                  <a:srgbClr val="333333"/>
                </a:solidFill>
                <a:highlight>
                  <a:srgbClr val="FFFFFF"/>
                </a:highlight>
              </a:rPr>
              <a:t>Physical activity</a:t>
            </a:r>
            <a:r>
              <a:rPr lang="en" sz="1400">
                <a:solidFill>
                  <a:srgbClr val="333333"/>
                </a:solidFill>
                <a:highlight>
                  <a:srgbClr val="FFFFFF"/>
                </a:highlight>
              </a:rPr>
              <a:t> is any form of movement that causes your body to use energy.</a:t>
            </a:r>
          </a:p>
          <a:p>
            <a:pPr lvl="0" rtl="0">
              <a:lnSpc>
                <a:spcPct val="230769"/>
              </a:lnSpc>
              <a:spcBef>
                <a:spcPts val="800"/>
              </a:spcBef>
              <a:spcAft>
                <a:spcPts val="800"/>
              </a:spcAft>
              <a:buNone/>
            </a:pPr>
            <a:r>
              <a:rPr b="1" lang="en">
                <a:solidFill>
                  <a:schemeClr val="dk1"/>
                </a:solidFill>
              </a:rPr>
              <a:t>What Is Physical Fitness?</a:t>
            </a:r>
          </a:p>
          <a:p>
            <a:pPr lvl="0" rtl="0">
              <a:lnSpc>
                <a:spcPct val="230769"/>
              </a:lnSpc>
              <a:spcBef>
                <a:spcPts val="800"/>
              </a:spcBef>
              <a:spcAft>
                <a:spcPts val="800"/>
              </a:spcAft>
              <a:buNone/>
            </a:pPr>
            <a:r>
              <a:rPr b="1" lang="en" sz="1400">
                <a:solidFill>
                  <a:srgbClr val="333333"/>
                </a:solidFill>
                <a:highlight>
                  <a:srgbClr val="FFFFFF"/>
                </a:highlight>
              </a:rPr>
              <a:t>Physical fitness</a:t>
            </a:r>
            <a:r>
              <a:rPr lang="en" sz="1400">
                <a:solidFill>
                  <a:srgbClr val="333333"/>
                </a:solidFill>
                <a:highlight>
                  <a:srgbClr val="FFFFFF"/>
                </a:highlight>
              </a:rPr>
              <a:t> is the ability to carry out daily tasks easily and have enough reserve energy to respond to unexpected demands.</a:t>
            </a:r>
          </a:p>
          <a:p>
            <a:pPr lvl="0" rtl="0">
              <a:spcBef>
                <a:spcPts val="0"/>
              </a:spcBef>
              <a:spcAft>
                <a:spcPts val="0"/>
              </a:spcAft>
              <a:buClr>
                <a:schemeClr val="dk1"/>
              </a:buClr>
              <a:buSzPct val="78571"/>
              <a:buFont typeface="Arial"/>
              <a:buNone/>
            </a:pPr>
            <a:r>
              <a:t/>
            </a:r>
            <a:endParaRPr sz="1400">
              <a:solidFill>
                <a:srgbClr val="333333"/>
              </a:solidFill>
              <a:highlight>
                <a:srgbClr val="FFFFFF"/>
              </a:highlight>
            </a:endParaRPr>
          </a:p>
          <a:p>
            <a:pPr lvl="0">
              <a:spcBef>
                <a:spcPts val="0"/>
              </a:spcBef>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Shape 23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231" name="Shape 23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000000"/>
                </a:solidFill>
              </a:rPr>
              <a:t>Getting Started with a Weight Program</a:t>
            </a:r>
          </a:p>
          <a:p>
            <a:pPr lvl="0" rtl="0">
              <a:spcBef>
                <a:spcPts val="0"/>
              </a:spcBef>
              <a:spcAft>
                <a:spcPts val="800"/>
              </a:spcAft>
              <a:buNone/>
            </a:pPr>
            <a:r>
              <a:rPr lang="en">
                <a:solidFill>
                  <a:srgbClr val="333333"/>
                </a:solidFill>
                <a:highlight>
                  <a:srgbClr val="FFFFFF"/>
                </a:highlight>
              </a:rPr>
              <a:t>Use these tips when starting a weight program:</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Include your favorite foods in moderation.</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Eat a variety of low-calorie, nutrient-dense foods. </a:t>
            </a:r>
          </a:p>
          <a:p>
            <a:pPr indent="-342900" lvl="1" marL="1397000" rtl="0">
              <a:lnSpc>
                <a:spcPct val="142857"/>
              </a:lnSpc>
              <a:spcBef>
                <a:spcPts val="0"/>
              </a:spcBef>
              <a:spcAft>
                <a:spcPts val="800"/>
              </a:spcAft>
              <a:buClr>
                <a:srgbClr val="333333"/>
              </a:buClr>
              <a:buSzPct val="100000"/>
            </a:pPr>
            <a:r>
              <a:t/>
            </a:r>
            <a:endParaRPr sz="1800">
              <a:solidFill>
                <a:srgbClr val="333333"/>
              </a:solidFill>
              <a:highlight>
                <a:srgbClr val="FFFFFF"/>
              </a:highlight>
            </a:endParaRP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Drink lots of water. </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Engage in physical activity.</a:t>
            </a:r>
          </a:p>
          <a:p>
            <a:pPr indent="0" lvl="0" marL="457200" rtl="0">
              <a:lnSpc>
                <a:spcPct val="142857"/>
              </a:lnSpc>
              <a:spcBef>
                <a:spcPts val="0"/>
              </a:spcBef>
              <a:spcAft>
                <a:spcPts val="800"/>
              </a:spcAft>
              <a:buNone/>
            </a:pPr>
            <a:r>
              <a:t/>
            </a:r>
            <a:endParaRPr sz="1800">
              <a:solidFill>
                <a:srgbClr val="333333"/>
              </a:solidFill>
              <a:highlight>
                <a:srgbClr val="FFFFFF"/>
              </a:highlight>
            </a:endParaRPr>
          </a:p>
          <a:p>
            <a:pPr lvl="0">
              <a:spcBef>
                <a:spcPts val="0"/>
              </a:spcBef>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5" name="Shape 235"/>
        <p:cNvGrpSpPr/>
        <p:nvPr/>
      </p:nvGrpSpPr>
      <p:grpSpPr>
        <a:xfrm>
          <a:off x="0" y="0"/>
          <a:ext cx="0" cy="0"/>
          <a:chOff x="0" y="0"/>
          <a:chExt cx="0" cy="0"/>
        </a:xfrm>
      </p:grpSpPr>
      <p:sp>
        <p:nvSpPr>
          <p:cNvPr id="236" name="Shape 23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237" name="Shape 23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What Are the Benefits of Physical Activity?</a:t>
            </a:r>
          </a:p>
          <a:p>
            <a:pPr lvl="0" rtl="0">
              <a:spcBef>
                <a:spcPts val="0"/>
              </a:spcBef>
              <a:spcAft>
                <a:spcPts val="800"/>
              </a:spcAft>
              <a:buNone/>
            </a:pPr>
            <a:r>
              <a:rPr lang="en">
                <a:solidFill>
                  <a:srgbClr val="333333"/>
                </a:solidFill>
                <a:highlight>
                  <a:srgbClr val="FFFFFF"/>
                </a:highlight>
              </a:rPr>
              <a:t>The following are some of the benefits of physical activity:</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Burns calories</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Increases metabolism</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Relieves stress</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Promotes a normal appetite</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Increases self-esteem</a:t>
            </a:r>
          </a:p>
          <a:p>
            <a:pPr lvl="0">
              <a:spcBef>
                <a:spcPts val="0"/>
              </a:spcBef>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1" name="Shape 241"/>
        <p:cNvGrpSpPr/>
        <p:nvPr/>
      </p:nvGrpSpPr>
      <p:grpSpPr>
        <a:xfrm>
          <a:off x="0" y="0"/>
          <a:ext cx="0" cy="0"/>
          <a:chOff x="0" y="0"/>
          <a:chExt cx="0" cy="0"/>
        </a:xfrm>
      </p:grpSpPr>
      <p:sp>
        <p:nvSpPr>
          <p:cNvPr id="242" name="Shape 24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243" name="Shape 24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Clr>
                <a:schemeClr val="dk1"/>
              </a:buClr>
              <a:buSzPct val="61111"/>
              <a:buFont typeface="Arial"/>
              <a:buNone/>
            </a:pPr>
            <a:r>
              <a:rPr b="1" lang="en">
                <a:solidFill>
                  <a:schemeClr val="dk1"/>
                </a:solidFill>
              </a:rPr>
              <a:t>Fast Food Is a Major Problem in America</a:t>
            </a:r>
          </a:p>
          <a:p>
            <a:pPr lvl="0" rtl="0">
              <a:spcBef>
                <a:spcPts val="0"/>
              </a:spcBef>
              <a:spcAft>
                <a:spcPts val="800"/>
              </a:spcAft>
              <a:buClr>
                <a:schemeClr val="dk1"/>
              </a:buClr>
              <a:buSzPct val="36666"/>
              <a:buFont typeface="Arial"/>
              <a:buNone/>
            </a:pPr>
            <a:r>
              <a:rPr lang="en" sz="3000">
                <a:solidFill>
                  <a:srgbClr val="333333"/>
                </a:solidFill>
                <a:highlight>
                  <a:srgbClr val="FFFFFF"/>
                </a:highlight>
              </a:rPr>
              <a:t>Fast food is low in nutrition and high in fat, which is what makes it unhealthy and a contributor to obesity.</a:t>
            </a:r>
          </a:p>
          <a:p>
            <a:pPr lvl="0" rtl="0">
              <a:spcBef>
                <a:spcPts val="0"/>
              </a:spcBef>
              <a:spcAft>
                <a:spcPts val="0"/>
              </a:spcAft>
              <a:buClr>
                <a:schemeClr val="dk1"/>
              </a:buClr>
              <a:buSzPct val="100000"/>
              <a:buFont typeface="Arial"/>
              <a:buNone/>
            </a:pPr>
            <a:r>
              <a:t/>
            </a:r>
            <a:endParaRPr sz="1100">
              <a:solidFill>
                <a:srgbClr val="333333"/>
              </a:solidFill>
              <a:highlight>
                <a:srgbClr val="FFFFFF"/>
              </a:highlight>
            </a:endParaRPr>
          </a:p>
          <a:p>
            <a:pPr lvl="0">
              <a:spcBef>
                <a:spcPts val="0"/>
              </a:spcBef>
              <a:buNone/>
            </a:pPr>
            <a:r>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7" name="Shape 247"/>
        <p:cNvGrpSpPr/>
        <p:nvPr/>
      </p:nvGrpSpPr>
      <p:grpSpPr>
        <a:xfrm>
          <a:off x="0" y="0"/>
          <a:ext cx="0" cy="0"/>
          <a:chOff x="0" y="0"/>
          <a:chExt cx="0" cy="0"/>
        </a:xfrm>
      </p:grpSpPr>
      <p:sp>
        <p:nvSpPr>
          <p:cNvPr id="248" name="Shape 24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Clr>
                <a:schemeClr val="dk1"/>
              </a:buClr>
              <a:buSzPct val="61111"/>
              <a:buFont typeface="Arial"/>
              <a:buNone/>
            </a:pPr>
            <a:r>
              <a:rPr b="1" lang="en" sz="1800">
                <a:solidFill>
                  <a:srgbClr val="333333"/>
                </a:solidFill>
                <a:highlight>
                  <a:srgbClr val="FFFFFF"/>
                </a:highlight>
              </a:rPr>
              <a:t>Serving Size</a:t>
            </a:r>
          </a:p>
          <a:p>
            <a:pPr lvl="0" rtl="0">
              <a:lnSpc>
                <a:spcPct val="115000"/>
              </a:lnSpc>
              <a:spcBef>
                <a:spcPts val="0"/>
              </a:spcBef>
              <a:spcAft>
                <a:spcPts val="800"/>
              </a:spcAft>
              <a:buClr>
                <a:schemeClr val="dk1"/>
              </a:buClr>
              <a:buSzPct val="91666"/>
              <a:buFont typeface="Arial"/>
              <a:buNone/>
            </a:pPr>
            <a:r>
              <a:rPr lang="en" sz="1200">
                <a:solidFill>
                  <a:srgbClr val="333333"/>
                </a:solidFill>
                <a:highlight>
                  <a:srgbClr val="FFFFFF"/>
                </a:highlight>
              </a:rPr>
              <a:t>Drink and food quantity has changed over time, which is evidence of an increase in serving sizes.</a:t>
            </a:r>
          </a:p>
          <a:p>
            <a:pPr lvl="0" rtl="0">
              <a:lnSpc>
                <a:spcPct val="115000"/>
              </a:lnSpc>
              <a:spcBef>
                <a:spcPts val="0"/>
              </a:spcBef>
              <a:buClr>
                <a:schemeClr val="dk1"/>
              </a:buClr>
              <a:buSzPct val="91666"/>
              <a:buFont typeface="Arial"/>
              <a:buNone/>
            </a:pPr>
            <a:r>
              <a:t/>
            </a:r>
            <a:endParaRPr sz="1200">
              <a:solidFill>
                <a:srgbClr val="333333"/>
              </a:solidFill>
              <a:highlight>
                <a:srgbClr val="FFFFFF"/>
              </a:highlight>
            </a:endParaRPr>
          </a:p>
          <a:p>
            <a:pPr lvl="0">
              <a:spcBef>
                <a:spcPts val="0"/>
              </a:spcBef>
              <a:buNone/>
            </a:pPr>
            <a:r>
              <a:t/>
            </a:r>
            <a:endParaRPr/>
          </a:p>
        </p:txBody>
      </p:sp>
      <p:sp>
        <p:nvSpPr>
          <p:cNvPr id="249" name="Shape 24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a:p>
            <a:pPr lvl="0" rtl="0">
              <a:lnSpc>
                <a:spcPct val="230769"/>
              </a:lnSpc>
              <a:spcBef>
                <a:spcPts val="800"/>
              </a:spcBef>
              <a:spcAft>
                <a:spcPts val="800"/>
              </a:spcAft>
              <a:buClr>
                <a:srgbClr val="000000"/>
              </a:buClr>
              <a:buSzPct val="61111"/>
              <a:buFont typeface="Arial"/>
              <a:buNone/>
            </a:pPr>
            <a:r>
              <a:rPr b="1" lang="en">
                <a:solidFill>
                  <a:srgbClr val="000000"/>
                </a:solidFill>
              </a:rPr>
              <a:t>Portion Size of French Fries</a:t>
            </a:r>
          </a:p>
          <a:p>
            <a:pPr lvl="0" rtl="0">
              <a:spcBef>
                <a:spcPts val="0"/>
              </a:spcBef>
              <a:spcAft>
                <a:spcPts val="800"/>
              </a:spcAft>
              <a:buClr>
                <a:srgbClr val="000000"/>
              </a:buClr>
              <a:buSzPct val="100000"/>
              <a:buFont typeface="Arial"/>
              <a:buNone/>
            </a:pPr>
            <a:r>
              <a:rPr lang="en" sz="1100">
                <a:solidFill>
                  <a:srgbClr val="333333"/>
                </a:solidFill>
                <a:highlight>
                  <a:srgbClr val="FFFFFF"/>
                </a:highlight>
              </a:rPr>
              <a:t>The example below illustrates that growth of portion sizes through the years. </a:t>
            </a:r>
          </a:p>
          <a:p>
            <a:pPr lvl="0" rtl="0" algn="ctr">
              <a:spcBef>
                <a:spcPts val="0"/>
              </a:spcBef>
              <a:spcAft>
                <a:spcPts val="800"/>
              </a:spcAft>
              <a:buClr>
                <a:srgbClr val="000000"/>
              </a:buClr>
              <a:buSzPct val="100000"/>
              <a:buFont typeface="Arial"/>
              <a:buNone/>
            </a:pPr>
            <a:r>
              <a:rPr b="1" lang="en" sz="1100">
                <a:solidFill>
                  <a:srgbClr val="333333"/>
                </a:solidFill>
                <a:highlight>
                  <a:srgbClr val="FFFFFF"/>
                </a:highlight>
              </a:rPr>
              <a:t>20 years ago</a:t>
            </a:r>
          </a:p>
          <a:p>
            <a:pPr lvl="0" rtl="0" algn="ctr">
              <a:spcBef>
                <a:spcPts val="0"/>
              </a:spcBef>
              <a:spcAft>
                <a:spcPts val="800"/>
              </a:spcAft>
              <a:buClr>
                <a:srgbClr val="000000"/>
              </a:buClr>
              <a:buSzPct val="100000"/>
              <a:buFont typeface="Arial"/>
              <a:buNone/>
            </a:pPr>
            <a:r>
              <a:rPr b="1" lang="en" sz="1100">
                <a:solidFill>
                  <a:srgbClr val="333333"/>
                </a:solidFill>
                <a:highlight>
                  <a:srgbClr val="FFFFFF"/>
                </a:highlight>
              </a:rPr>
              <a:t>210 Calories</a:t>
            </a:r>
          </a:p>
          <a:p>
            <a:pPr lvl="0" rtl="0" algn="ctr">
              <a:spcBef>
                <a:spcPts val="0"/>
              </a:spcBef>
              <a:spcAft>
                <a:spcPts val="800"/>
              </a:spcAft>
              <a:buClr>
                <a:srgbClr val="000000"/>
              </a:buClr>
              <a:buSzPct val="100000"/>
              <a:buFont typeface="Arial"/>
              <a:buNone/>
            </a:pPr>
            <a:r>
              <a:rPr b="1" lang="en" sz="1100">
                <a:solidFill>
                  <a:srgbClr val="333333"/>
                </a:solidFill>
                <a:highlight>
                  <a:srgbClr val="FFFFFF"/>
                </a:highlight>
              </a:rPr>
              <a:t>2.4 Ounces</a:t>
            </a:r>
          </a:p>
          <a:p>
            <a:pPr lvl="0" rtl="0" algn="ctr">
              <a:spcBef>
                <a:spcPts val="0"/>
              </a:spcBef>
              <a:spcAft>
                <a:spcPts val="800"/>
              </a:spcAft>
              <a:buClr>
                <a:srgbClr val="000000"/>
              </a:buClr>
              <a:buSzPct val="100000"/>
              <a:buFont typeface="Arial"/>
              <a:buNone/>
            </a:pPr>
            <a:r>
              <a:rPr b="1" lang="en" sz="1100">
                <a:solidFill>
                  <a:srgbClr val="333333"/>
                </a:solidFill>
                <a:highlight>
                  <a:srgbClr val="FFFFFF"/>
                </a:highlight>
              </a:rPr>
              <a:t>Today</a:t>
            </a:r>
          </a:p>
          <a:p>
            <a:pPr lvl="0" rtl="0" algn="ctr">
              <a:spcBef>
                <a:spcPts val="0"/>
              </a:spcBef>
              <a:spcAft>
                <a:spcPts val="800"/>
              </a:spcAft>
              <a:buClr>
                <a:srgbClr val="000000"/>
              </a:buClr>
              <a:buSzPct val="100000"/>
              <a:buFont typeface="Arial"/>
              <a:buNone/>
            </a:pPr>
            <a:r>
              <a:rPr b="1" lang="en" sz="1100">
                <a:solidFill>
                  <a:srgbClr val="333333"/>
                </a:solidFill>
                <a:highlight>
                  <a:srgbClr val="FFFFFF"/>
                </a:highlight>
              </a:rPr>
              <a:t>610 Calories</a:t>
            </a:r>
          </a:p>
          <a:p>
            <a:pPr lvl="0" rtl="0" algn="ctr">
              <a:spcBef>
                <a:spcPts val="0"/>
              </a:spcBef>
              <a:spcAft>
                <a:spcPts val="800"/>
              </a:spcAft>
              <a:buClr>
                <a:srgbClr val="000000"/>
              </a:buClr>
              <a:buSzPct val="100000"/>
              <a:buFont typeface="Arial"/>
              <a:buNone/>
            </a:pPr>
            <a:r>
              <a:rPr b="1" lang="en" sz="1100">
                <a:solidFill>
                  <a:srgbClr val="333333"/>
                </a:solidFill>
                <a:highlight>
                  <a:srgbClr val="FFFFFF"/>
                </a:highlight>
              </a:rPr>
              <a:t>6.9 Ounces</a:t>
            </a:r>
          </a:p>
          <a:p>
            <a:pPr lvl="0" rtl="0">
              <a:spcBef>
                <a:spcPts val="0"/>
              </a:spcBef>
              <a:spcAft>
                <a:spcPts val="0"/>
              </a:spcAft>
              <a:buClr>
                <a:srgbClr val="000000"/>
              </a:buClr>
              <a:buSzPct val="100000"/>
              <a:buFont typeface="Arial"/>
              <a:buNone/>
            </a:pPr>
            <a:r>
              <a:t/>
            </a:r>
            <a:endParaRPr b="1" sz="1100">
              <a:solidFill>
                <a:srgbClr val="333333"/>
              </a:solidFill>
              <a:highlight>
                <a:srgbClr val="FFFFFF"/>
              </a:highlight>
            </a:endParaRPr>
          </a:p>
          <a:p>
            <a:pPr lvl="0" rtl="0">
              <a:lnSpc>
                <a:spcPct val="230769"/>
              </a:lnSpc>
              <a:spcBef>
                <a:spcPts val="800"/>
              </a:spcBef>
              <a:spcAft>
                <a:spcPts val="800"/>
              </a:spcAft>
              <a:buNone/>
            </a:pPr>
            <a:r>
              <a:t/>
            </a:r>
            <a:endParaRPr b="1">
              <a:solidFill>
                <a:schemeClr val="dk1"/>
              </a:solidFill>
            </a:endParaRPr>
          </a:p>
          <a:p>
            <a:pPr lvl="0" rtl="0">
              <a:lnSpc>
                <a:spcPct val="230769"/>
              </a:lnSpc>
              <a:spcBef>
                <a:spcPts val="800"/>
              </a:spcBef>
              <a:spcAft>
                <a:spcPts val="800"/>
              </a:spcAft>
              <a:buNone/>
            </a:pPr>
            <a:r>
              <a:t/>
            </a:r>
            <a:endParaRPr b="1">
              <a:solidFill>
                <a:schemeClr val="dk1"/>
              </a:solidFill>
            </a:endParaRPr>
          </a:p>
          <a:p>
            <a:pPr lvl="0" rtl="0">
              <a:lnSpc>
                <a:spcPct val="230769"/>
              </a:lnSpc>
              <a:spcBef>
                <a:spcPts val="800"/>
              </a:spcBef>
              <a:spcAft>
                <a:spcPts val="800"/>
              </a:spcAft>
              <a:buNone/>
            </a:pPr>
            <a:r>
              <a:t/>
            </a:r>
            <a:endParaRPr b="1">
              <a:solidFill>
                <a:schemeClr val="dk1"/>
              </a:solidFill>
            </a:endParaRPr>
          </a:p>
          <a:p>
            <a:pPr lvl="0" rtl="0">
              <a:spcBef>
                <a:spcPts val="0"/>
              </a:spcBef>
              <a:spcAft>
                <a:spcPts val="0"/>
              </a:spcAft>
              <a:buClr>
                <a:schemeClr val="dk1"/>
              </a:buClr>
              <a:buSzPct val="61111"/>
              <a:buFont typeface="Arial"/>
              <a:buNone/>
            </a:pPr>
            <a:r>
              <a:t/>
            </a:r>
            <a:endParaRPr>
              <a:solidFill>
                <a:srgbClr val="333333"/>
              </a:solidFill>
              <a:highlight>
                <a:srgbClr val="FFFFFF"/>
              </a:highlight>
            </a:endParaRPr>
          </a:p>
          <a:p>
            <a:pPr lvl="0">
              <a:spcBef>
                <a:spcPts val="0"/>
              </a:spcBef>
              <a:buNone/>
            </a:pPr>
            <a:r>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3" name="Shape 253"/>
        <p:cNvGrpSpPr/>
        <p:nvPr/>
      </p:nvGrpSpPr>
      <p:grpSpPr>
        <a:xfrm>
          <a:off x="0" y="0"/>
          <a:ext cx="0" cy="0"/>
          <a:chOff x="0" y="0"/>
          <a:chExt cx="0" cy="0"/>
        </a:xfrm>
      </p:grpSpPr>
      <p:sp>
        <p:nvSpPr>
          <p:cNvPr id="254" name="Shape 25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255" name="Shape 255"/>
          <p:cNvSpPr txBox="1"/>
          <p:nvPr>
            <p:ph idx="1" type="body"/>
          </p:nvPr>
        </p:nvSpPr>
        <p:spPr>
          <a:xfrm>
            <a:off x="311700" y="325050"/>
            <a:ext cx="8520600" cy="42438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Portion Sizes of Popcorn</a:t>
            </a:r>
          </a:p>
          <a:p>
            <a:pPr lvl="0" rtl="0">
              <a:spcBef>
                <a:spcPts val="0"/>
              </a:spcBef>
              <a:spcAft>
                <a:spcPts val="800"/>
              </a:spcAft>
              <a:buNone/>
            </a:pPr>
            <a:r>
              <a:rPr lang="en">
                <a:solidFill>
                  <a:srgbClr val="333333"/>
                </a:solidFill>
                <a:highlight>
                  <a:srgbClr val="FFFFFF"/>
                </a:highlight>
              </a:rPr>
              <a:t>The increase in the size of movie theater popcorn is another example of how portion sizes are changing.</a:t>
            </a:r>
          </a:p>
          <a:p>
            <a:pPr lvl="0" rtl="0" algn="ctr">
              <a:spcBef>
                <a:spcPts val="0"/>
              </a:spcBef>
              <a:spcAft>
                <a:spcPts val="800"/>
              </a:spcAft>
              <a:buNone/>
            </a:pPr>
            <a:r>
              <a:rPr b="1" lang="en">
                <a:solidFill>
                  <a:srgbClr val="333333"/>
                </a:solidFill>
                <a:highlight>
                  <a:srgbClr val="FFFFFF"/>
                </a:highlight>
              </a:rPr>
              <a:t>20 Years Ago</a:t>
            </a:r>
          </a:p>
          <a:p>
            <a:pPr lvl="0" rtl="0" algn="ctr">
              <a:spcBef>
                <a:spcPts val="0"/>
              </a:spcBef>
              <a:spcAft>
                <a:spcPts val="800"/>
              </a:spcAft>
              <a:buNone/>
            </a:pPr>
            <a:r>
              <a:rPr b="1" lang="en">
                <a:solidFill>
                  <a:srgbClr val="333333"/>
                </a:solidFill>
                <a:highlight>
                  <a:srgbClr val="FFFFFF"/>
                </a:highlight>
              </a:rPr>
              <a:t>270 Calories</a:t>
            </a:r>
          </a:p>
          <a:p>
            <a:pPr lvl="0" rtl="0" algn="ctr">
              <a:spcBef>
                <a:spcPts val="0"/>
              </a:spcBef>
              <a:spcAft>
                <a:spcPts val="800"/>
              </a:spcAft>
              <a:buNone/>
            </a:pPr>
            <a:r>
              <a:rPr b="1" lang="en">
                <a:solidFill>
                  <a:srgbClr val="333333"/>
                </a:solidFill>
                <a:highlight>
                  <a:srgbClr val="FFFFFF"/>
                </a:highlight>
              </a:rPr>
              <a:t>5 Cups</a:t>
            </a:r>
          </a:p>
          <a:p>
            <a:pPr lvl="0" rtl="0" algn="ctr">
              <a:spcBef>
                <a:spcPts val="0"/>
              </a:spcBef>
              <a:spcAft>
                <a:spcPts val="800"/>
              </a:spcAft>
              <a:buNone/>
            </a:pPr>
            <a:r>
              <a:rPr b="1" lang="en">
                <a:solidFill>
                  <a:srgbClr val="333333"/>
                </a:solidFill>
                <a:highlight>
                  <a:srgbClr val="FFFFFF"/>
                </a:highlight>
              </a:rPr>
              <a:t>Today</a:t>
            </a:r>
          </a:p>
          <a:p>
            <a:pPr lvl="0" rtl="0" algn="ctr">
              <a:spcBef>
                <a:spcPts val="0"/>
              </a:spcBef>
              <a:spcAft>
                <a:spcPts val="800"/>
              </a:spcAft>
              <a:buNone/>
            </a:pPr>
            <a:r>
              <a:rPr b="1" lang="en">
                <a:solidFill>
                  <a:srgbClr val="333333"/>
                </a:solidFill>
                <a:highlight>
                  <a:srgbClr val="FFFFFF"/>
                </a:highlight>
              </a:rPr>
              <a:t>630 Calories</a:t>
            </a:r>
          </a:p>
          <a:p>
            <a:pPr lvl="0" rtl="0" algn="ctr">
              <a:spcBef>
                <a:spcPts val="0"/>
              </a:spcBef>
              <a:spcAft>
                <a:spcPts val="800"/>
              </a:spcAft>
              <a:buNone/>
            </a:pPr>
            <a:r>
              <a:rPr b="1" lang="en">
                <a:solidFill>
                  <a:srgbClr val="333333"/>
                </a:solidFill>
                <a:highlight>
                  <a:srgbClr val="FFFFFF"/>
                </a:highlight>
              </a:rPr>
              <a:t>11 Cups</a:t>
            </a:r>
          </a:p>
          <a:p>
            <a:pPr lvl="0" rtl="0">
              <a:spcBef>
                <a:spcPts val="0"/>
              </a:spcBef>
              <a:spcAft>
                <a:spcPts val="0"/>
              </a:spcAft>
              <a:buNone/>
            </a:pPr>
            <a:r>
              <a:t/>
            </a:r>
            <a:endParaRPr b="1" sz="1200">
              <a:solidFill>
                <a:srgbClr val="333333"/>
              </a:solidFill>
              <a:highlight>
                <a:srgbClr val="FFFFFF"/>
              </a:highlight>
            </a:endParaRPr>
          </a:p>
          <a:p>
            <a:pPr lvl="0">
              <a:spcBef>
                <a:spcPts val="0"/>
              </a:spcBef>
              <a:buNone/>
            </a:pPr>
            <a:r>
              <a:t/>
            </a:r>
            <a:endParaRPr b="1">
              <a:solidFill>
                <a:schemeClr val="dk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9" name="Shape 259"/>
        <p:cNvGrpSpPr/>
        <p:nvPr/>
      </p:nvGrpSpPr>
      <p:grpSpPr>
        <a:xfrm>
          <a:off x="0" y="0"/>
          <a:ext cx="0" cy="0"/>
          <a:chOff x="0" y="0"/>
          <a:chExt cx="0" cy="0"/>
        </a:xfrm>
      </p:grpSpPr>
      <p:sp>
        <p:nvSpPr>
          <p:cNvPr id="260" name="Shape 26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261" name="Shape 26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000000"/>
                </a:solidFill>
              </a:rPr>
              <a:t>Portion Size of a Turkey Sandwich</a:t>
            </a:r>
          </a:p>
          <a:p>
            <a:pPr lvl="0" rtl="0">
              <a:spcBef>
                <a:spcPts val="0"/>
              </a:spcBef>
              <a:spcAft>
                <a:spcPts val="800"/>
              </a:spcAft>
              <a:buNone/>
            </a:pPr>
            <a:r>
              <a:rPr lang="en">
                <a:solidFill>
                  <a:srgbClr val="333333"/>
                </a:solidFill>
                <a:highlight>
                  <a:srgbClr val="FFFFFF"/>
                </a:highlight>
              </a:rPr>
              <a:t>Look at the difference in the size of a turkey sandwich 20 years ago compared to the size of a turkey sandwich you can expect at any fast food restaurant.</a:t>
            </a:r>
            <a:r>
              <a:rPr b="1" lang="en">
                <a:solidFill>
                  <a:srgbClr val="333333"/>
                </a:solidFill>
                <a:highlight>
                  <a:srgbClr val="FFFFFF"/>
                </a:highlight>
              </a:rPr>
              <a:t> </a:t>
            </a:r>
          </a:p>
          <a:p>
            <a:pPr lvl="0" rtl="0" algn="ctr">
              <a:spcBef>
                <a:spcPts val="0"/>
              </a:spcBef>
              <a:spcAft>
                <a:spcPts val="800"/>
              </a:spcAft>
              <a:buNone/>
            </a:pPr>
            <a:r>
              <a:rPr b="1" lang="en">
                <a:solidFill>
                  <a:srgbClr val="333333"/>
                </a:solidFill>
                <a:highlight>
                  <a:srgbClr val="FFFFFF"/>
                </a:highlight>
              </a:rPr>
              <a:t>20 Years Ago</a:t>
            </a:r>
          </a:p>
          <a:p>
            <a:pPr lvl="0" rtl="0" algn="ctr">
              <a:spcBef>
                <a:spcPts val="0"/>
              </a:spcBef>
              <a:spcAft>
                <a:spcPts val="800"/>
              </a:spcAft>
              <a:buNone/>
            </a:pPr>
            <a:r>
              <a:rPr b="1" lang="en">
                <a:solidFill>
                  <a:srgbClr val="333333"/>
                </a:solidFill>
                <a:highlight>
                  <a:srgbClr val="FFFFFF"/>
                </a:highlight>
              </a:rPr>
              <a:t>320 Calories</a:t>
            </a:r>
          </a:p>
          <a:p>
            <a:pPr lvl="0" rtl="0" algn="ctr">
              <a:spcBef>
                <a:spcPts val="0"/>
              </a:spcBef>
              <a:spcAft>
                <a:spcPts val="800"/>
              </a:spcAft>
              <a:buNone/>
            </a:pPr>
            <a:r>
              <a:rPr b="1" lang="en">
                <a:solidFill>
                  <a:srgbClr val="333333"/>
                </a:solidFill>
                <a:highlight>
                  <a:srgbClr val="FFFFFF"/>
                </a:highlight>
              </a:rPr>
              <a:t>Today</a:t>
            </a:r>
          </a:p>
          <a:p>
            <a:pPr lvl="0" rtl="0" algn="ctr">
              <a:spcBef>
                <a:spcPts val="0"/>
              </a:spcBef>
              <a:spcAft>
                <a:spcPts val="800"/>
              </a:spcAft>
              <a:buNone/>
            </a:pPr>
            <a:r>
              <a:rPr b="1" lang="en">
                <a:solidFill>
                  <a:srgbClr val="333333"/>
                </a:solidFill>
                <a:highlight>
                  <a:srgbClr val="FFFFFF"/>
                </a:highlight>
              </a:rPr>
              <a:t>820 Calories</a:t>
            </a:r>
          </a:p>
          <a:p>
            <a:pPr lvl="0" rtl="0">
              <a:spcBef>
                <a:spcPts val="0"/>
              </a:spcBef>
              <a:spcAft>
                <a:spcPts val="0"/>
              </a:spcAft>
              <a:buNone/>
            </a:pPr>
            <a:r>
              <a:t/>
            </a:r>
            <a:endParaRPr b="1">
              <a:solidFill>
                <a:srgbClr val="333333"/>
              </a:solidFill>
              <a:highlight>
                <a:srgbClr val="FFFFFF"/>
              </a:highlight>
            </a:endParaRPr>
          </a:p>
          <a:p>
            <a:pPr lvl="0">
              <a:spcBef>
                <a:spcPts val="0"/>
              </a:spcBef>
              <a:buNone/>
            </a:pPr>
            <a:r>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Shape 26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267" name="Shape 26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000000"/>
                </a:solidFill>
              </a:rPr>
              <a:t>Portion Size Problems</a:t>
            </a:r>
          </a:p>
          <a:p>
            <a:pPr lvl="0" rtl="0" algn="ctr">
              <a:spcBef>
                <a:spcPts val="0"/>
              </a:spcBef>
              <a:spcAft>
                <a:spcPts val="800"/>
              </a:spcAft>
              <a:buNone/>
            </a:pPr>
            <a:r>
              <a:rPr b="1" lang="en" sz="2400">
                <a:solidFill>
                  <a:srgbClr val="333333"/>
                </a:solidFill>
                <a:highlight>
                  <a:srgbClr val="FFFFFF"/>
                </a:highlight>
              </a:rPr>
              <a:t>Do you see the issue here?</a:t>
            </a:r>
          </a:p>
          <a:p>
            <a:pPr lvl="0" rtl="0">
              <a:spcBef>
                <a:spcPts val="0"/>
              </a:spcBef>
              <a:spcAft>
                <a:spcPts val="0"/>
              </a:spcAft>
              <a:buNone/>
            </a:pPr>
            <a:r>
              <a:t/>
            </a:r>
            <a:endParaRPr b="1" sz="1100">
              <a:solidFill>
                <a:srgbClr val="333333"/>
              </a:solidFill>
              <a:highlight>
                <a:srgbClr val="FFFFFF"/>
              </a:highlight>
            </a:endParaRPr>
          </a:p>
          <a:p>
            <a:pPr lvl="0">
              <a:spcBef>
                <a:spcPts val="0"/>
              </a:spcBef>
              <a:buNone/>
            </a:pPr>
            <a:r>
              <a:rPr lang="en"/>
              <a:t>What is the solution?</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1" name="Shape 271"/>
        <p:cNvGrpSpPr/>
        <p:nvPr/>
      </p:nvGrpSpPr>
      <p:grpSpPr>
        <a:xfrm>
          <a:off x="0" y="0"/>
          <a:ext cx="0" cy="0"/>
          <a:chOff x="0" y="0"/>
          <a:chExt cx="0" cy="0"/>
        </a:xfrm>
      </p:grpSpPr>
      <p:sp>
        <p:nvSpPr>
          <p:cNvPr id="272" name="Shape 27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273" name="Shape 27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000000"/>
                </a:solidFill>
              </a:rPr>
              <a:t>The Problem</a:t>
            </a:r>
          </a:p>
          <a:p>
            <a:pPr lvl="0" rtl="0">
              <a:spcBef>
                <a:spcPts val="0"/>
              </a:spcBef>
              <a:spcAft>
                <a:spcPts val="800"/>
              </a:spcAft>
              <a:buNone/>
            </a:pPr>
            <a:r>
              <a:t/>
            </a:r>
            <a:endParaRPr b="1">
              <a:solidFill>
                <a:srgbClr val="000000"/>
              </a:solidFill>
            </a:endParaRPr>
          </a:p>
          <a:p>
            <a:pPr lvl="0" rtl="0">
              <a:spcBef>
                <a:spcPts val="0"/>
              </a:spcBef>
              <a:spcAft>
                <a:spcPts val="800"/>
              </a:spcAft>
              <a:buNone/>
            </a:pPr>
            <a:r>
              <a:rPr lang="en">
                <a:solidFill>
                  <a:srgbClr val="333333"/>
                </a:solidFill>
                <a:highlight>
                  <a:srgbClr val="FFFFFF"/>
                </a:highlight>
              </a:rPr>
              <a:t>So, what's wrong with fast food?</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It tastes great.</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It’s very convenient.</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It’s relatively inexpensive.</a:t>
            </a:r>
          </a:p>
          <a:p>
            <a:pPr indent="-295275" lvl="1" marL="1397000" rtl="0">
              <a:lnSpc>
                <a:spcPct val="142857"/>
              </a:lnSpc>
              <a:spcBef>
                <a:spcPts val="0"/>
              </a:spcBef>
              <a:spcAft>
                <a:spcPts val="800"/>
              </a:spcAft>
              <a:buClr>
                <a:srgbClr val="333333"/>
              </a:buClr>
              <a:buSzPct val="87500"/>
            </a:pPr>
            <a:r>
              <a:t/>
            </a:r>
            <a:endParaRPr sz="1200">
              <a:solidFill>
                <a:srgbClr val="333333"/>
              </a:solidFill>
              <a:highlight>
                <a:srgbClr val="FFFFFF"/>
              </a:highlight>
            </a:endParaRPr>
          </a:p>
          <a:p>
            <a:pPr lvl="0">
              <a:spcBef>
                <a:spcPts val="0"/>
              </a:spcBef>
              <a:buNone/>
            </a:pPr>
            <a:r>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7" name="Shape 277"/>
        <p:cNvGrpSpPr/>
        <p:nvPr/>
      </p:nvGrpSpPr>
      <p:grpSpPr>
        <a:xfrm>
          <a:off x="0" y="0"/>
          <a:ext cx="0" cy="0"/>
          <a:chOff x="0" y="0"/>
          <a:chExt cx="0" cy="0"/>
        </a:xfrm>
      </p:grpSpPr>
      <p:sp>
        <p:nvSpPr>
          <p:cNvPr id="278" name="Shape 27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279" name="Shape 279"/>
          <p:cNvSpPr txBox="1"/>
          <p:nvPr>
            <p:ph idx="1" type="body"/>
          </p:nvPr>
        </p:nvSpPr>
        <p:spPr>
          <a:xfrm>
            <a:off x="311700" y="55972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Western Diet Pattern</a:t>
            </a:r>
          </a:p>
          <a:p>
            <a:pPr lvl="0" rtl="0">
              <a:lnSpc>
                <a:spcPct val="230769"/>
              </a:lnSpc>
              <a:spcBef>
                <a:spcPts val="800"/>
              </a:spcBef>
              <a:spcAft>
                <a:spcPts val="800"/>
              </a:spcAft>
              <a:buNone/>
            </a:pPr>
            <a:r>
              <a:rPr lang="en">
                <a:solidFill>
                  <a:srgbClr val="333333"/>
                </a:solidFill>
                <a:highlight>
                  <a:srgbClr val="FFFFFF"/>
                </a:highlight>
              </a:rPr>
              <a:t>The following food items are commonly found in Western diets: </a:t>
            </a:r>
            <a:r>
              <a:rPr lang="en" sz="1800">
                <a:solidFill>
                  <a:srgbClr val="333333"/>
                </a:solidFill>
                <a:highlight>
                  <a:srgbClr val="FFFFFF"/>
                </a:highlight>
              </a:rPr>
              <a:t>Red meat</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French fries</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Refined flours</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Butter</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Processed meat</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High-fat dairy products</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Few fruits and vegetables</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Sweets and desserts</a:t>
            </a:r>
          </a:p>
          <a:p>
            <a:pPr lvl="0">
              <a:spcBef>
                <a:spcPts val="0"/>
              </a:spcBef>
              <a:buNone/>
            </a:pPr>
            <a:r>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3" name="Shape 283"/>
        <p:cNvGrpSpPr/>
        <p:nvPr/>
      </p:nvGrpSpPr>
      <p:grpSpPr>
        <a:xfrm>
          <a:off x="0" y="0"/>
          <a:ext cx="0" cy="0"/>
          <a:chOff x="0" y="0"/>
          <a:chExt cx="0" cy="0"/>
        </a:xfrm>
      </p:grpSpPr>
      <p:sp>
        <p:nvSpPr>
          <p:cNvPr id="284" name="Shape 28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285" name="Shape 28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Clr>
                <a:schemeClr val="dk1"/>
              </a:buClr>
              <a:buSzPct val="61111"/>
              <a:buFont typeface="Arial"/>
              <a:buNone/>
            </a:pPr>
            <a:r>
              <a:rPr b="1" lang="en">
                <a:solidFill>
                  <a:srgbClr val="333333"/>
                </a:solidFill>
                <a:highlight>
                  <a:srgbClr val="FFFFFF"/>
                </a:highlight>
              </a:rPr>
              <a:t>Dangers of the Western Diet</a:t>
            </a:r>
          </a:p>
          <a:p>
            <a:pPr lvl="0" rtl="0">
              <a:spcBef>
                <a:spcPts val="0"/>
              </a:spcBef>
              <a:spcAft>
                <a:spcPts val="800"/>
              </a:spcAft>
              <a:buClr>
                <a:schemeClr val="dk1"/>
              </a:buClr>
              <a:buSzPct val="61111"/>
              <a:buFont typeface="Arial"/>
              <a:buNone/>
            </a:pPr>
            <a:r>
              <a:rPr lang="en">
                <a:solidFill>
                  <a:srgbClr val="333333"/>
                </a:solidFill>
                <a:highlight>
                  <a:srgbClr val="FFFFFF"/>
                </a:highlight>
              </a:rPr>
              <a:t>A Western diet has significantly higher risk of:</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Type II Diabetes</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Cancer</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Cardiovascular Disease</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Premature Deat</a:t>
            </a: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73" name="Shape 73"/>
          <p:cNvSpPr txBox="1"/>
          <p:nvPr>
            <p:ph idx="1" type="body"/>
          </p:nvPr>
        </p:nvSpPr>
        <p:spPr>
          <a:xfrm>
            <a:off x="311700" y="557950"/>
            <a:ext cx="8520600" cy="40110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Clr>
                <a:schemeClr val="dk1"/>
              </a:buClr>
              <a:buSzPct val="61111"/>
              <a:buFont typeface="Arial"/>
              <a:buNone/>
            </a:pPr>
            <a:r>
              <a:rPr b="1" lang="en">
                <a:solidFill>
                  <a:srgbClr val="333333"/>
                </a:solidFill>
                <a:highlight>
                  <a:srgbClr val="FFFFFF"/>
                </a:highlight>
              </a:rPr>
              <a:t>Benefits of Physical Activity and Fitness</a:t>
            </a:r>
          </a:p>
          <a:p>
            <a:pPr lvl="0" rtl="0">
              <a:spcBef>
                <a:spcPts val="0"/>
              </a:spcBef>
              <a:spcAft>
                <a:spcPts val="800"/>
              </a:spcAft>
              <a:buClr>
                <a:schemeClr val="dk1"/>
              </a:buClr>
              <a:buSzPct val="91666"/>
              <a:buFont typeface="Arial"/>
              <a:buNone/>
            </a:pPr>
            <a:r>
              <a:rPr lang="en" sz="1200">
                <a:solidFill>
                  <a:srgbClr val="333333"/>
                </a:solidFill>
                <a:highlight>
                  <a:srgbClr val="FFFFFF"/>
                </a:highlight>
              </a:rPr>
              <a:t>Physical activity </a:t>
            </a:r>
            <a:r>
              <a:rPr b="1" lang="en" sz="1200">
                <a:solidFill>
                  <a:srgbClr val="333333"/>
                </a:solidFill>
                <a:highlight>
                  <a:srgbClr val="FFFFFF"/>
                </a:highlight>
              </a:rPr>
              <a:t>reduces</a:t>
            </a:r>
            <a:r>
              <a:rPr lang="en" sz="1200">
                <a:solidFill>
                  <a:srgbClr val="333333"/>
                </a:solidFill>
                <a:highlight>
                  <a:srgbClr val="FFFFFF"/>
                </a:highlight>
              </a:rPr>
              <a:t> your risk of acquiring the following diseases: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Cardiovascular Disease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Type 2 Diabetes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Cancer</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Osteoporosis</a:t>
            </a:r>
          </a:p>
          <a:p>
            <a:pPr lvl="0" rtl="0">
              <a:spcBef>
                <a:spcPts val="0"/>
              </a:spcBef>
              <a:spcAft>
                <a:spcPts val="800"/>
              </a:spcAft>
              <a:buClr>
                <a:schemeClr val="dk1"/>
              </a:buClr>
              <a:buSzPct val="91666"/>
              <a:buFont typeface="Arial"/>
              <a:buNone/>
            </a:pPr>
            <a:r>
              <a:rPr lang="en" sz="1200">
                <a:solidFill>
                  <a:srgbClr val="333333"/>
                </a:solidFill>
                <a:highlight>
                  <a:srgbClr val="FFFFFF"/>
                </a:highlight>
              </a:rPr>
              <a:t>In addition, the following are examples of the </a:t>
            </a:r>
            <a:r>
              <a:rPr b="1" lang="en" sz="1200">
                <a:solidFill>
                  <a:srgbClr val="333333"/>
                </a:solidFill>
                <a:highlight>
                  <a:srgbClr val="FFFFFF"/>
                </a:highlight>
              </a:rPr>
              <a:t>benefits</a:t>
            </a:r>
            <a:r>
              <a:rPr lang="en" sz="1200">
                <a:solidFill>
                  <a:srgbClr val="333333"/>
                </a:solidFill>
                <a:highlight>
                  <a:srgbClr val="FFFFFF"/>
                </a:highlight>
              </a:rPr>
              <a:t> to your health from physical activity:</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More efficient respiratory system</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Higher energy levels for longer periods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Improves your posture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Improves the nervous system</a:t>
            </a:r>
          </a:p>
          <a:p>
            <a:pPr lvl="0">
              <a:spcBef>
                <a:spcPts val="0"/>
              </a:spcBef>
              <a:buNone/>
            </a:pPr>
            <a:r>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9" name="Shape 289"/>
        <p:cNvGrpSpPr/>
        <p:nvPr/>
      </p:nvGrpSpPr>
      <p:grpSpPr>
        <a:xfrm>
          <a:off x="0" y="0"/>
          <a:ext cx="0" cy="0"/>
          <a:chOff x="0" y="0"/>
          <a:chExt cx="0" cy="0"/>
        </a:xfrm>
      </p:grpSpPr>
      <p:sp>
        <p:nvSpPr>
          <p:cNvPr id="290" name="Shape 29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291" name="Shape 29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Clr>
                <a:schemeClr val="dk1"/>
              </a:buClr>
              <a:buSzPct val="61111"/>
              <a:buFont typeface="Arial"/>
              <a:buNone/>
            </a:pPr>
            <a:r>
              <a:rPr b="1" lang="en">
                <a:solidFill>
                  <a:srgbClr val="333333"/>
                </a:solidFill>
                <a:highlight>
                  <a:srgbClr val="FFFFFF"/>
                </a:highlight>
              </a:rPr>
              <a:t>Healthy Eating Pyramid</a:t>
            </a:r>
          </a:p>
          <a:p>
            <a:pPr lvl="0">
              <a:spcBef>
                <a:spcPts val="0"/>
              </a:spcBef>
              <a:buNone/>
            </a:pPr>
            <a:r>
              <a:rPr lang="en"/>
              <a:t>How does the pyramid help you eat right?</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Shape 29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297" name="Shape 29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Clr>
                <a:schemeClr val="dk1"/>
              </a:buClr>
              <a:buSzPct val="61111"/>
              <a:buFont typeface="Arial"/>
              <a:buNone/>
            </a:pPr>
            <a:r>
              <a:rPr b="1" lang="en">
                <a:solidFill>
                  <a:schemeClr val="dk1"/>
                </a:solidFill>
              </a:rPr>
              <a:t>Do Healthy Decisions Matter?</a:t>
            </a:r>
          </a:p>
          <a:p>
            <a:pPr lvl="0" rtl="0">
              <a:spcBef>
                <a:spcPts val="0"/>
              </a:spcBef>
              <a:spcAft>
                <a:spcPts val="800"/>
              </a:spcAft>
              <a:buClr>
                <a:schemeClr val="dk1"/>
              </a:buClr>
              <a:buSzPct val="45833"/>
              <a:buFont typeface="Arial"/>
              <a:buNone/>
            </a:pPr>
            <a:r>
              <a:rPr lang="en" sz="2400">
                <a:solidFill>
                  <a:srgbClr val="333333"/>
                </a:solidFill>
                <a:highlight>
                  <a:srgbClr val="FFFFFF"/>
                </a:highlight>
              </a:rPr>
              <a:t>Will making healthy selections make a difference to your health? What do </a:t>
            </a:r>
            <a:r>
              <a:rPr b="1" lang="en" sz="2400">
                <a:solidFill>
                  <a:srgbClr val="333333"/>
                </a:solidFill>
                <a:highlight>
                  <a:srgbClr val="FFFFFF"/>
                </a:highlight>
              </a:rPr>
              <a:t>you</a:t>
            </a:r>
            <a:r>
              <a:rPr lang="en" sz="2400">
                <a:solidFill>
                  <a:srgbClr val="333333"/>
                </a:solidFill>
                <a:highlight>
                  <a:srgbClr val="FFFFFF"/>
                </a:highlight>
              </a:rPr>
              <a:t> think?</a:t>
            </a:r>
          </a:p>
          <a:p>
            <a:pPr lvl="0" rtl="0">
              <a:spcBef>
                <a:spcPts val="0"/>
              </a:spcBef>
              <a:spcAft>
                <a:spcPts val="0"/>
              </a:spcAft>
              <a:buClr>
                <a:schemeClr val="dk1"/>
              </a:buClr>
              <a:buSzPct val="100000"/>
              <a:buFont typeface="Arial"/>
              <a:buNone/>
            </a:pPr>
            <a:r>
              <a:t/>
            </a:r>
            <a:endParaRPr sz="1100">
              <a:solidFill>
                <a:srgbClr val="333333"/>
              </a:solidFill>
              <a:highlight>
                <a:srgbClr val="FFFFFF"/>
              </a:highlight>
            </a:endParaRP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Mental and Emotional Health</a:t>
            </a:r>
          </a:p>
          <a:p>
            <a:pPr lvl="0" rtl="0">
              <a:spcBef>
                <a:spcPts val="0"/>
              </a:spcBef>
              <a:spcAft>
                <a:spcPts val="800"/>
              </a:spcAft>
              <a:buNone/>
            </a:pPr>
            <a:r>
              <a:rPr lang="en" sz="1200">
                <a:solidFill>
                  <a:srgbClr val="333333"/>
                </a:solidFill>
                <a:highlight>
                  <a:srgbClr val="FFFFFF"/>
                </a:highlight>
              </a:rPr>
              <a:t>Physical activity improves mental and emotional health in the following ways: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Makes you intellectually more productive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Provides relief from stress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Helps control depression</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Gives you a sense of pride and accomplishment for taking care of yourself</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Contributes to positive self-esteem because you will look and feel better about yourself</a:t>
            </a:r>
          </a:p>
          <a:p>
            <a:pPr lv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85" name="Shape 85"/>
          <p:cNvSpPr txBox="1"/>
          <p:nvPr>
            <p:ph idx="1" type="body"/>
          </p:nvPr>
        </p:nvSpPr>
        <p:spPr>
          <a:xfrm>
            <a:off x="311700" y="216975"/>
            <a:ext cx="8520600" cy="43518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Social Life</a:t>
            </a:r>
          </a:p>
          <a:p>
            <a:pPr lvl="0" rtl="0">
              <a:spcBef>
                <a:spcPts val="0"/>
              </a:spcBef>
              <a:spcAft>
                <a:spcPts val="800"/>
              </a:spcAft>
              <a:buNone/>
            </a:pPr>
            <a:r>
              <a:rPr lang="en">
                <a:solidFill>
                  <a:srgbClr val="333333"/>
                </a:solidFill>
                <a:highlight>
                  <a:srgbClr val="FFFFFF"/>
                </a:highlight>
              </a:rPr>
              <a:t>Physical activity can lead to improvements in social life as well. The following are ways that physical activity can benefit your social life:</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Reduces stress that can interfere with good relationships</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Builds self-confidence, making you more able to deal with a variety of social situations more effectively</a:t>
            </a:r>
          </a:p>
          <a:p>
            <a:pPr indent="-342900" lvl="1" marL="1397000" rtl="0">
              <a:lnSpc>
                <a:spcPct val="142857"/>
              </a:lnSpc>
              <a:spcBef>
                <a:spcPts val="0"/>
              </a:spcBef>
              <a:spcAft>
                <a:spcPts val="800"/>
              </a:spcAft>
              <a:buClr>
                <a:srgbClr val="333333"/>
              </a:buClr>
              <a:buSzPct val="100000"/>
            </a:pPr>
            <a:r>
              <a:rPr lang="en" sz="1800">
                <a:solidFill>
                  <a:srgbClr val="333333"/>
                </a:solidFill>
                <a:highlight>
                  <a:srgbClr val="FFFFFF"/>
                </a:highlight>
              </a:rPr>
              <a:t>Gives you the opportunity to interact and cooperate with others</a:t>
            </a:r>
          </a:p>
          <a:p>
            <a:pPr indent="-228600" lvl="0" marL="698500" rtl="0">
              <a:lnSpc>
                <a:spcPct val="142857"/>
              </a:lnSpc>
              <a:spcBef>
                <a:spcPts val="0"/>
              </a:spcBef>
              <a:spcAft>
                <a:spcPts val="800"/>
              </a:spcAft>
              <a:buClr>
                <a:srgbClr val="333333"/>
              </a:buClr>
              <a:buSzPct val="100000"/>
              <a:buNone/>
            </a:pPr>
            <a:r>
              <a:t/>
            </a:r>
            <a:endParaRPr>
              <a:solidFill>
                <a:srgbClr val="333333"/>
              </a:solidFill>
              <a:highlight>
                <a:srgbClr val="FFFFFF"/>
              </a:highlight>
            </a:endParaRPr>
          </a:p>
          <a:p>
            <a:pPr lvl="0" rtl="0">
              <a:spcBef>
                <a:spcPts val="0"/>
              </a:spcBef>
              <a:spcAft>
                <a:spcPts val="800"/>
              </a:spcAft>
              <a:buNone/>
            </a:pPr>
            <a:r>
              <a:rPr lang="en" sz="1200">
                <a:solidFill>
                  <a:srgbClr val="333333"/>
                </a:solidFill>
                <a:highlight>
                  <a:srgbClr val="FFFFFF"/>
                </a:highlight>
              </a:rPr>
              <a:t>                            </a:t>
            </a:r>
          </a:p>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91" name="Shape 9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Elements of Fitness</a:t>
            </a:r>
          </a:p>
          <a:p>
            <a:pPr lvl="0" rtl="0">
              <a:spcBef>
                <a:spcPts val="0"/>
              </a:spcBef>
              <a:spcAft>
                <a:spcPts val="800"/>
              </a:spcAft>
              <a:buNone/>
            </a:pPr>
            <a:r>
              <a:rPr lang="en">
                <a:solidFill>
                  <a:srgbClr val="333333"/>
                </a:solidFill>
                <a:highlight>
                  <a:srgbClr val="FFFFFF"/>
                </a:highlight>
              </a:rPr>
              <a:t>Total fitness is made up of five health-related components:</a:t>
            </a:r>
            <a:r>
              <a:rPr b="1" lang="en">
                <a:solidFill>
                  <a:srgbClr val="333333"/>
                </a:solidFill>
                <a:highlight>
                  <a:srgbClr val="FFFFFF"/>
                </a:highlight>
              </a:rPr>
              <a:t> </a:t>
            </a:r>
          </a:p>
          <a:p>
            <a:pPr lvl="0" rtl="0">
              <a:spcBef>
                <a:spcPts val="0"/>
              </a:spcBef>
              <a:spcAft>
                <a:spcPts val="800"/>
              </a:spcAft>
              <a:buNone/>
            </a:pPr>
            <a:r>
              <a:rPr b="1" lang="en">
                <a:solidFill>
                  <a:srgbClr val="333333"/>
                </a:solidFill>
                <a:highlight>
                  <a:srgbClr val="FFFFFF"/>
                </a:highlight>
              </a:rPr>
              <a:t>Body composition </a:t>
            </a:r>
            <a:r>
              <a:rPr lang="en">
                <a:solidFill>
                  <a:srgbClr val="333333"/>
                </a:solidFill>
                <a:highlight>
                  <a:srgbClr val="FFFFFF"/>
                </a:highlight>
              </a:rPr>
              <a:t>– This is the ratio of body fat to lean body tissue, including muscle, bone, water, and connective tissue such as ligaments, cartilage, and tendons.</a:t>
            </a:r>
          </a:p>
          <a:p>
            <a:pPr lvl="0" rtl="0" algn="ctr">
              <a:spcBef>
                <a:spcPts val="0"/>
              </a:spcBef>
              <a:spcAft>
                <a:spcPts val="800"/>
              </a:spcAft>
              <a:buNone/>
            </a:pPr>
            <a:r>
              <a:rPr lang="en">
                <a:solidFill>
                  <a:srgbClr val="333333"/>
                </a:solidFill>
                <a:highlight>
                  <a:srgbClr val="FFFFFF"/>
                </a:highlight>
              </a:rPr>
              <a:t> </a:t>
            </a:r>
          </a:p>
          <a:p>
            <a:pPr lvl="0" rtl="0" algn="ctr">
              <a:spcBef>
                <a:spcPts val="0"/>
              </a:spcBef>
              <a:spcAft>
                <a:spcPts val="800"/>
              </a:spcAft>
              <a:buNone/>
            </a:pPr>
            <a:r>
              <a:t/>
            </a:r>
            <a:endParaRPr>
              <a:solidFill>
                <a:srgbClr val="333333"/>
              </a:solidFill>
              <a:highlight>
                <a:srgbClr val="FFFFFF"/>
              </a:highlight>
            </a:endParaRPr>
          </a:p>
          <a:p>
            <a:pPr lvl="0" rtl="0">
              <a:spcBef>
                <a:spcPts val="0"/>
              </a:spcBef>
              <a:spcAft>
                <a:spcPts val="800"/>
              </a:spcAft>
              <a:buNone/>
            </a:pPr>
            <a:r>
              <a:rPr b="1" lang="en">
                <a:solidFill>
                  <a:srgbClr val="333333"/>
                </a:solidFill>
                <a:highlight>
                  <a:srgbClr val="FFFFFF"/>
                </a:highlight>
              </a:rPr>
              <a:t>Flexibility </a:t>
            </a:r>
            <a:r>
              <a:rPr lang="en">
                <a:solidFill>
                  <a:srgbClr val="333333"/>
                </a:solidFill>
                <a:highlight>
                  <a:srgbClr val="FFFFFF"/>
                </a:highlight>
              </a:rPr>
              <a:t>– This is the ability to move a body part through a full range of motion.</a:t>
            </a:r>
          </a:p>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97" name="Shape 97"/>
          <p:cNvSpPr txBox="1"/>
          <p:nvPr>
            <p:ph idx="1" type="body"/>
          </p:nvPr>
        </p:nvSpPr>
        <p:spPr>
          <a:xfrm>
            <a:off x="311700" y="150250"/>
            <a:ext cx="8520600" cy="4540500"/>
          </a:xfrm>
          <a:prstGeom prst="rect">
            <a:avLst/>
          </a:prstGeom>
        </p:spPr>
        <p:txBody>
          <a:bodyPr anchorCtr="0" anchor="t" bIns="91425" lIns="91425" rIns="91425" wrap="square" tIns="91425">
            <a:noAutofit/>
          </a:bodyPr>
          <a:lstStyle/>
          <a:p>
            <a:pPr lvl="0" rtl="0">
              <a:spcBef>
                <a:spcPts val="0"/>
              </a:spcBef>
              <a:spcAft>
                <a:spcPts val="800"/>
              </a:spcAft>
              <a:buNone/>
            </a:pPr>
            <a:r>
              <a:rPr b="1" lang="en">
                <a:solidFill>
                  <a:srgbClr val="333333"/>
                </a:solidFill>
                <a:highlight>
                  <a:srgbClr val="FFFFFF"/>
                </a:highlight>
              </a:rPr>
              <a:t>Muscular Strength </a:t>
            </a:r>
            <a:r>
              <a:rPr lang="en">
                <a:solidFill>
                  <a:srgbClr val="333333"/>
                </a:solidFill>
                <a:highlight>
                  <a:srgbClr val="FFFFFF"/>
                </a:highlight>
              </a:rPr>
              <a:t>– This is the amount of force a muscle can exert.</a:t>
            </a:r>
          </a:p>
          <a:p>
            <a:pPr lvl="0" rtl="0">
              <a:spcBef>
                <a:spcPts val="0"/>
              </a:spcBef>
              <a:spcAft>
                <a:spcPts val="800"/>
              </a:spcAft>
              <a:buNone/>
            </a:pPr>
            <a:r>
              <a:t/>
            </a:r>
            <a:endParaRPr>
              <a:solidFill>
                <a:srgbClr val="333333"/>
              </a:solidFill>
              <a:highlight>
                <a:srgbClr val="FFFFFF"/>
              </a:highlight>
            </a:endParaRPr>
          </a:p>
          <a:p>
            <a:pPr lvl="0" rtl="0" algn="ctr">
              <a:spcBef>
                <a:spcPts val="0"/>
              </a:spcBef>
              <a:spcAft>
                <a:spcPts val="800"/>
              </a:spcAft>
              <a:buNone/>
            </a:pPr>
            <a:r>
              <a:rPr lang="en">
                <a:solidFill>
                  <a:srgbClr val="333333"/>
                </a:solidFill>
                <a:highlight>
                  <a:srgbClr val="FFFFFF"/>
                </a:highlight>
              </a:rPr>
              <a:t> </a:t>
            </a:r>
          </a:p>
          <a:p>
            <a:pPr lvl="0" rtl="0" algn="ctr">
              <a:spcBef>
                <a:spcPts val="0"/>
              </a:spcBef>
              <a:spcAft>
                <a:spcPts val="800"/>
              </a:spcAft>
              <a:buNone/>
            </a:pPr>
            <a:r>
              <a:t/>
            </a:r>
            <a:endParaRPr>
              <a:solidFill>
                <a:srgbClr val="333333"/>
              </a:solidFill>
              <a:highlight>
                <a:srgbClr val="FFFFFF"/>
              </a:highlight>
            </a:endParaRPr>
          </a:p>
          <a:p>
            <a:pPr lvl="0" rtl="0">
              <a:spcBef>
                <a:spcPts val="0"/>
              </a:spcBef>
              <a:spcAft>
                <a:spcPts val="800"/>
              </a:spcAft>
              <a:buNone/>
            </a:pPr>
            <a:r>
              <a:rPr b="1" lang="en">
                <a:solidFill>
                  <a:srgbClr val="333333"/>
                </a:solidFill>
                <a:highlight>
                  <a:srgbClr val="FFFFFF"/>
                </a:highlight>
              </a:rPr>
              <a:t>Muscular Endurance </a:t>
            </a:r>
            <a:r>
              <a:rPr lang="en">
                <a:solidFill>
                  <a:srgbClr val="333333"/>
                </a:solidFill>
                <a:highlight>
                  <a:srgbClr val="FFFFFF"/>
                </a:highlight>
              </a:rPr>
              <a:t>– This is the ability of the muscles to do difficult physical tasks over a period of time without fatigue.</a:t>
            </a:r>
          </a:p>
          <a:p>
            <a:pPr lvl="0" rtl="0">
              <a:spcBef>
                <a:spcPts val="0"/>
              </a:spcBef>
              <a:spcAft>
                <a:spcPts val="800"/>
              </a:spcAft>
              <a:buNone/>
            </a:pPr>
            <a:r>
              <a:t/>
            </a:r>
            <a:endParaRPr>
              <a:solidFill>
                <a:srgbClr val="333333"/>
              </a:solidFill>
              <a:highlight>
                <a:srgbClr val="FFFFFF"/>
              </a:highlight>
            </a:endParaRPr>
          </a:p>
          <a:p>
            <a:pPr lvl="0" rtl="0">
              <a:spcBef>
                <a:spcPts val="0"/>
              </a:spcBef>
              <a:spcAft>
                <a:spcPts val="800"/>
              </a:spcAft>
              <a:buNone/>
            </a:pPr>
            <a:r>
              <a:rPr b="1" lang="en">
                <a:solidFill>
                  <a:srgbClr val="333333"/>
                </a:solidFill>
                <a:highlight>
                  <a:srgbClr val="FFFFFF"/>
                </a:highlight>
              </a:rPr>
              <a:t>Cardiovascular Endurance </a:t>
            </a:r>
            <a:r>
              <a:rPr lang="en">
                <a:solidFill>
                  <a:srgbClr val="333333"/>
                </a:solidFill>
                <a:highlight>
                  <a:srgbClr val="FFFFFF"/>
                </a:highlight>
              </a:rPr>
              <a:t>– This is the ability of the heart, lungs, and blood vessels to send fuel and oxygen to the body’s tissues during long periods of vigorous activity.</a:t>
            </a:r>
          </a:p>
          <a:p>
            <a:pPr lv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03" name="Shape 10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Two Types of Exercise</a:t>
            </a:r>
          </a:p>
          <a:p>
            <a:pPr lvl="0" rtl="0">
              <a:spcBef>
                <a:spcPts val="0"/>
              </a:spcBef>
              <a:spcAft>
                <a:spcPts val="800"/>
              </a:spcAft>
              <a:buNone/>
            </a:pPr>
            <a:r>
              <a:rPr lang="en">
                <a:solidFill>
                  <a:srgbClr val="333333"/>
                </a:solidFill>
                <a:highlight>
                  <a:srgbClr val="FFFFFF"/>
                </a:highlight>
              </a:rPr>
              <a:t>There are two types of exercise, known as aerobic and anaerobic exercise.</a:t>
            </a:r>
          </a:p>
          <a:p>
            <a:pPr lvl="0" rtl="0">
              <a:spcBef>
                <a:spcPts val="0"/>
              </a:spcBef>
              <a:spcAft>
                <a:spcPts val="800"/>
              </a:spcAft>
              <a:buNone/>
            </a:pPr>
            <a:r>
              <a:rPr b="1" lang="en">
                <a:solidFill>
                  <a:srgbClr val="333333"/>
                </a:solidFill>
                <a:highlight>
                  <a:srgbClr val="FFFFFF"/>
                </a:highlight>
              </a:rPr>
              <a:t>Aerobic </a:t>
            </a:r>
            <a:r>
              <a:rPr lang="en">
                <a:solidFill>
                  <a:srgbClr val="333333"/>
                </a:solidFill>
                <a:highlight>
                  <a:srgbClr val="FFFFFF"/>
                </a:highlight>
              </a:rPr>
              <a:t>– Vigorous activity in which oxygen is continuously taken in for a period of time. During this time, the heart rate increases, sending more oxygen to the muscles to be used as energy to the muscles.</a:t>
            </a:r>
          </a:p>
          <a:p>
            <a:pPr lvl="0" rtl="0">
              <a:spcBef>
                <a:spcPts val="0"/>
              </a:spcBef>
              <a:spcAft>
                <a:spcPts val="800"/>
              </a:spcAft>
              <a:buNone/>
            </a:pPr>
            <a:r>
              <a:t/>
            </a:r>
            <a:endParaRPr>
              <a:solidFill>
                <a:srgbClr val="333333"/>
              </a:solidFill>
              <a:highlight>
                <a:srgbClr val="FFFFFF"/>
              </a:highlight>
            </a:endParaRPr>
          </a:p>
          <a:p>
            <a:pPr lvl="0" rtl="0">
              <a:spcBef>
                <a:spcPts val="0"/>
              </a:spcBef>
              <a:spcAft>
                <a:spcPts val="800"/>
              </a:spcAft>
              <a:buNone/>
            </a:pPr>
            <a:r>
              <a:rPr b="1" lang="en">
                <a:solidFill>
                  <a:srgbClr val="333333"/>
                </a:solidFill>
                <a:highlight>
                  <a:srgbClr val="FFFFFF"/>
                </a:highlight>
              </a:rPr>
              <a:t>Anaerobic </a:t>
            </a:r>
            <a:r>
              <a:rPr lang="en">
                <a:solidFill>
                  <a:srgbClr val="333333"/>
                </a:solidFill>
                <a:highlight>
                  <a:srgbClr val="FFFFFF"/>
                </a:highlight>
              </a:rPr>
              <a:t>– Intense bursts of activity in which the muscles work so hard that they produce energy without using oxygen.</a:t>
            </a: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