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Show video “effects of long term stress”  “ What is Stress. Anyway?”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Assignment? Plan to manage stress.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Imagine going through this over and over.  What does that do to your body?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314325"/>
            <a:ext cx="8520600" cy="1181100"/>
          </a:xfrm>
          <a:prstGeom prst="rect">
            <a:avLst/>
          </a:prstGeom>
        </p:spPr>
        <p:txBody>
          <a:bodyPr anchorCtr="0" anchor="b" bIns="91425" lIns="91425" rIns="91425" wrap="square" tIns="91425">
            <a:noAutofit/>
          </a:bodyPr>
          <a:lstStyle/>
          <a:p>
            <a:pPr lvl="0" rtl="0" algn="l">
              <a:lnSpc>
                <a:spcPct val="230769"/>
              </a:lnSpc>
              <a:spcBef>
                <a:spcPts val="800"/>
              </a:spcBef>
              <a:spcAft>
                <a:spcPts val="800"/>
              </a:spcAft>
              <a:buClr>
                <a:schemeClr val="dk1"/>
              </a:buClr>
              <a:buSzPct val="61111"/>
              <a:buFont typeface="Arial"/>
              <a:buNone/>
            </a:pPr>
            <a:r>
              <a:t/>
            </a:r>
            <a:endParaRPr b="1" sz="1800">
              <a:solidFill>
                <a:srgbClr val="333333"/>
              </a:solidFill>
              <a:highlight>
                <a:srgbClr val="FFFFFF"/>
              </a:highlight>
            </a:endParaRPr>
          </a:p>
          <a:p>
            <a:pPr lvl="0">
              <a:spcBef>
                <a:spcPts val="0"/>
              </a:spcBef>
              <a:buNone/>
            </a:pPr>
            <a:r>
              <a:t/>
            </a:r>
            <a:endParaRPr/>
          </a:p>
        </p:txBody>
      </p:sp>
      <p:sp>
        <p:nvSpPr>
          <p:cNvPr id="55" name="Shape 55"/>
          <p:cNvSpPr txBox="1"/>
          <p:nvPr>
            <p:ph idx="1" type="subTitle"/>
          </p:nvPr>
        </p:nvSpPr>
        <p:spPr>
          <a:xfrm>
            <a:off x="197400" y="662425"/>
            <a:ext cx="8520600" cy="792600"/>
          </a:xfrm>
          <a:prstGeom prst="rect">
            <a:avLst/>
          </a:prstGeom>
        </p:spPr>
        <p:txBody>
          <a:bodyPr anchorCtr="0" anchor="t" bIns="91425" lIns="91425" rIns="91425" wrap="square" tIns="91425">
            <a:noAutofit/>
          </a:bodyPr>
          <a:lstStyle/>
          <a:p>
            <a:pPr lvl="0" algn="l">
              <a:spcBef>
                <a:spcPts val="0"/>
              </a:spcBef>
              <a:buNone/>
            </a:pPr>
            <a:r>
              <a:rPr lang="en" sz="3000"/>
              <a:t>Introduction to Stress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0" name="Shape 110"/>
          <p:cNvSpPr txBox="1"/>
          <p:nvPr/>
        </p:nvSpPr>
        <p:spPr>
          <a:xfrm>
            <a:off x="152400" y="657225"/>
            <a:ext cx="7772400" cy="2495100"/>
          </a:xfrm>
          <a:prstGeom prst="rect">
            <a:avLst/>
          </a:prstGeom>
          <a:noFill/>
          <a:ln>
            <a:noFill/>
          </a:ln>
        </p:spPr>
        <p:txBody>
          <a:bodyPr anchorCtr="0" anchor="ctr" bIns="91425" lIns="91425" rIns="91425" wrap="square" tIns="91425">
            <a:noAutofit/>
          </a:bodyPr>
          <a:lstStyle/>
          <a:p>
            <a:pPr lvl="0" rtl="0">
              <a:lnSpc>
                <a:spcPct val="230769"/>
              </a:lnSpc>
              <a:spcBef>
                <a:spcPts val="800"/>
              </a:spcBef>
              <a:spcAft>
                <a:spcPts val="800"/>
              </a:spcAft>
              <a:buNone/>
            </a:pPr>
            <a:r>
              <a:rPr b="1" lang="en" sz="1800">
                <a:solidFill>
                  <a:srgbClr val="333333"/>
                </a:solidFill>
                <a:highlight>
                  <a:srgbClr val="FFFFFF"/>
                </a:highlight>
              </a:rPr>
              <a:t>Signs of Stress</a:t>
            </a:r>
          </a:p>
          <a:p>
            <a:pPr lvl="0" rtl="0">
              <a:lnSpc>
                <a:spcPct val="115000"/>
              </a:lnSpc>
              <a:spcBef>
                <a:spcPts val="0"/>
              </a:spcBef>
              <a:spcAft>
                <a:spcPts val="800"/>
              </a:spcAft>
              <a:buNone/>
            </a:pPr>
            <a:r>
              <a:rPr lang="en" sz="1200">
                <a:solidFill>
                  <a:srgbClr val="333333"/>
                </a:solidFill>
                <a:highlight>
                  <a:srgbClr val="FFFFFF"/>
                </a:highlight>
              </a:rPr>
              <a:t>Stress symptoms may be affecting your health, even though you might not realize it. You may think illness is to blame for that nagging headache, your frequent insomnia, or your decreased productivity at school, but stress may actually be the issue.</a:t>
            </a:r>
          </a:p>
          <a:p>
            <a:pPr lvl="0" rtl="0">
              <a:lnSpc>
                <a:spcPct val="115000"/>
              </a:lnSpc>
              <a:spcBef>
                <a:spcPts val="0"/>
              </a:spcBef>
              <a:spcAft>
                <a:spcPts val="800"/>
              </a:spcAft>
              <a:buNone/>
            </a:pPr>
            <a:r>
              <a:rPr lang="en" sz="1200">
                <a:solidFill>
                  <a:srgbClr val="333333"/>
                </a:solidFill>
                <a:highlight>
                  <a:srgbClr val="FFFFFF"/>
                </a:highlight>
              </a:rPr>
              <a:t>Stress symptoms can affect your body, your thoughts and feelings, and your behavior. It is important to be able to recognize common stress symptoms so you can learn to manage them. Unrecognized stress can contribute to health problems such as high blood pressure, heart disease, obesity, and diabetes.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6" name="Shape 116"/>
          <p:cNvSpPr txBox="1"/>
          <p:nvPr>
            <p:ph idx="1" type="body"/>
          </p:nvPr>
        </p:nvSpPr>
        <p:spPr>
          <a:xfrm>
            <a:off x="559350" y="166650"/>
            <a:ext cx="8520600" cy="48102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Physical Symptoms of Stress</a:t>
            </a:r>
          </a:p>
          <a:p>
            <a:pPr lvl="0" rtl="0">
              <a:spcBef>
                <a:spcPts val="0"/>
              </a:spcBef>
              <a:spcAft>
                <a:spcPts val="800"/>
              </a:spcAft>
              <a:buNone/>
            </a:pPr>
            <a:r>
              <a:rPr lang="en" sz="1200">
                <a:solidFill>
                  <a:srgbClr val="333333"/>
                </a:solidFill>
                <a:highlight>
                  <a:srgbClr val="FFFFFF"/>
                </a:highlight>
              </a:rPr>
              <a:t>The following are the most common physical symptoms of stress:</a:t>
            </a:r>
          </a:p>
          <a:p>
            <a:pPr indent="-228600" lvl="0" marL="698500" rtl="0">
              <a:lnSpc>
                <a:spcPct val="142857"/>
              </a:lnSpc>
              <a:spcBef>
                <a:spcPts val="0"/>
              </a:spcBef>
              <a:spcAft>
                <a:spcPts val="800"/>
              </a:spcAft>
              <a:buClr>
                <a:srgbClr val="333333"/>
              </a:buClr>
              <a:buSzPct val="87500"/>
              <a:buNone/>
            </a:pPr>
            <a:r>
              <a:t/>
            </a:r>
            <a:endParaRPr sz="12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Headaches                                              </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Trembling or twitching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Upset stomach</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Migraines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Sweating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Rash</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Constipation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Diarrhea</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Pounding heart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Muscle aches and tightness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Trouble sleeping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Grinding teeth</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Dry mouth</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2" name="Shape 12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Nervous twitches or tics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Dizziness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Back pain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Ringing in ears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Increased blood pressure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Weakened immune system</a:t>
            </a:r>
          </a:p>
          <a:p>
            <a:pPr lv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8" name="Shape 128"/>
          <p:cNvSpPr txBox="1"/>
          <p:nvPr>
            <p:ph idx="1" type="body"/>
          </p:nvPr>
        </p:nvSpPr>
        <p:spPr>
          <a:xfrm>
            <a:off x="311700" y="323850"/>
            <a:ext cx="8520600" cy="46863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Emotional Symptoms of Stress</a:t>
            </a:r>
          </a:p>
          <a:p>
            <a:pPr lvl="0" rtl="0">
              <a:spcBef>
                <a:spcPts val="0"/>
              </a:spcBef>
              <a:spcAft>
                <a:spcPts val="800"/>
              </a:spcAft>
              <a:buNone/>
            </a:pPr>
            <a:r>
              <a:rPr lang="en" sz="1200">
                <a:solidFill>
                  <a:srgbClr val="333333"/>
                </a:solidFill>
                <a:highlight>
                  <a:srgbClr val="FFFFFF"/>
                </a:highlight>
              </a:rPr>
              <a:t>The following are common emotional symptoms of stress:  </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Frustration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Nervousness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Impatience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Boredom</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Edginess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Feeling powerless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Quick to anger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Mood swings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Worrying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Loneliness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Confusion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Crying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Low self-esteem</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Easily upset without cause</a:t>
            </a: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4" name="Shape 13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Mental Signs of Stress</a:t>
            </a:r>
          </a:p>
          <a:p>
            <a:pPr lvl="0" rtl="0">
              <a:spcBef>
                <a:spcPts val="0"/>
              </a:spcBef>
              <a:spcAft>
                <a:spcPts val="800"/>
              </a:spcAft>
              <a:buNone/>
            </a:pPr>
            <a:r>
              <a:rPr lang="en" sz="1200">
                <a:solidFill>
                  <a:srgbClr val="333333"/>
                </a:solidFill>
                <a:highlight>
                  <a:srgbClr val="FFFFFF"/>
                </a:highlight>
              </a:rPr>
              <a:t>The following is a list of the most common mental signs of stress: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Trouble reading or thinking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Lack of creativity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Constant worry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Obsessive thoughts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Inability to make decisions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Forgetting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Losing sense of humor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Losing sense of perspective</a:t>
            </a:r>
          </a:p>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0" name="Shape 140"/>
          <p:cNvSpPr txBox="1"/>
          <p:nvPr>
            <p:ph idx="1" type="body"/>
          </p:nvPr>
        </p:nvSpPr>
        <p:spPr>
          <a:xfrm>
            <a:off x="311700" y="571500"/>
            <a:ext cx="8520600" cy="44481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Behavioral Signs of Stress</a:t>
            </a:r>
          </a:p>
          <a:p>
            <a:pPr lvl="0" rtl="0">
              <a:spcBef>
                <a:spcPts val="0"/>
              </a:spcBef>
              <a:spcAft>
                <a:spcPts val="800"/>
              </a:spcAft>
              <a:buNone/>
            </a:pPr>
            <a:r>
              <a:rPr lang="en" sz="1200">
                <a:solidFill>
                  <a:srgbClr val="333333"/>
                </a:solidFill>
                <a:highlight>
                  <a:srgbClr val="FFFFFF"/>
                </a:highlight>
              </a:rPr>
              <a:t>Many people behave differently when they are stressed. The following is a list of the most common behavioral signs of stress.</a:t>
            </a:r>
          </a:p>
          <a:p>
            <a:pPr indent="-228600" lvl="0" marL="698500" rtl="0">
              <a:lnSpc>
                <a:spcPct val="142857"/>
              </a:lnSpc>
              <a:spcBef>
                <a:spcPts val="0"/>
              </a:spcBef>
              <a:spcAft>
                <a:spcPts val="800"/>
              </a:spcAft>
              <a:buClr>
                <a:srgbClr val="333333"/>
              </a:buClr>
              <a:buSzPct val="87500"/>
              <a:buNone/>
            </a:pPr>
            <a:r>
              <a:rPr lang="en" sz="1200">
                <a:solidFill>
                  <a:srgbClr val="333333"/>
                </a:solidFill>
                <a:highlight>
                  <a:srgbClr val="FFFFFF"/>
                </a:highlight>
              </a:rPr>
              <a:t>        -         Not eating, or overeating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Compulsive talking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Verbal or physical outbursts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Fidgeting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Using alcohol, caffeine, or drugs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Smoking, gambling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Drumming fingers, tapping feet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Always in a hurry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Forgetting one's values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Withdrawing from family or friends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Reckless and high risk behaviors</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6" name="Shape 14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The Benefits of Managing Stress</a:t>
            </a:r>
          </a:p>
          <a:p>
            <a:pPr lvl="0" rtl="0">
              <a:spcBef>
                <a:spcPts val="0"/>
              </a:spcBef>
              <a:spcAft>
                <a:spcPts val="800"/>
              </a:spcAft>
              <a:buNone/>
            </a:pPr>
            <a:r>
              <a:rPr lang="en" sz="1200">
                <a:solidFill>
                  <a:srgbClr val="333333"/>
                </a:solidFill>
                <a:highlight>
                  <a:srgbClr val="FFFFFF"/>
                </a:highlight>
              </a:rPr>
              <a:t>Taking steps to manage stress will give you many benefits. The actions you take in dealing with your stress will help you feel less stressed right away, and give you more control over your life in the future, giving you a greater sense of well-being. The following are the first steps in managing stress in your life: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Identify the problem.</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Eliminate the stressor or reduce your exposure to it.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Change the way you perceive or react to the stressor.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Take time each day to relax.</a:t>
            </a:r>
          </a:p>
          <a:p>
            <a:pPr lv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2" name="Shape 152"/>
          <p:cNvSpPr txBox="1"/>
          <p:nvPr>
            <p:ph idx="1" type="body"/>
          </p:nvPr>
        </p:nvSpPr>
        <p:spPr>
          <a:xfrm>
            <a:off x="1016550" y="13810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Ways to Manage Stress</a:t>
            </a:r>
          </a:p>
          <a:p>
            <a:pPr lvl="0" rtl="0">
              <a:spcBef>
                <a:spcPts val="0"/>
              </a:spcBef>
              <a:spcAft>
                <a:spcPts val="800"/>
              </a:spcAft>
              <a:buNone/>
            </a:pPr>
            <a:r>
              <a:rPr lang="en" sz="1200">
                <a:solidFill>
                  <a:srgbClr val="333333"/>
                </a:solidFill>
                <a:highlight>
                  <a:srgbClr val="FFFFFF"/>
                </a:highlight>
              </a:rPr>
              <a:t>The following is a list of positive ways you can manage stress: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Plan and manage your time.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Set and prioritize goals.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Budget time.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Slow down.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Re-channel energy.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Relax and laugh.</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Seek support.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Take time to physically rest.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Practice relaxed breathing.</a:t>
            </a:r>
          </a:p>
          <a:p>
            <a:pPr lvl="0" rtl="0">
              <a:spcBef>
                <a:spcPts val="0"/>
              </a:spcBef>
              <a:spcAft>
                <a:spcPts val="800"/>
              </a:spcAft>
              <a:buNone/>
            </a:pPr>
            <a:r>
              <a:rPr lang="en" sz="1200">
                <a:solidFill>
                  <a:srgbClr val="333333"/>
                </a:solidFill>
                <a:highlight>
                  <a:srgbClr val="FFFFFF"/>
                </a:highlight>
              </a:rPr>
              <a:t>n manage the stress in your life in a positive way.</a:t>
            </a:r>
          </a:p>
          <a:p>
            <a:pPr lv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8" name="Shape 15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Take time to rest from mental tasks.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Find ways to reduce muscle tension.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Exercise regularly, but do not overdo it.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Identify the cause of stress and eliminate it.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Take on only a few projects at any one time.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Manage your time effectively.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Accept what cannot be changed.</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Think positively.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Try not to let little things bother you.</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Be flexible and willing to make adjustments .</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Think about how you can manage stress in your life.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1" name="Shape 61"/>
          <p:cNvSpPr txBox="1"/>
          <p:nvPr>
            <p:ph idx="1" type="body"/>
          </p:nvPr>
        </p:nvSpPr>
        <p:spPr>
          <a:xfrm>
            <a:off x="311700" y="445025"/>
            <a:ext cx="8520600" cy="41238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Defining Stress</a:t>
            </a:r>
          </a:p>
          <a:p>
            <a:pPr lvl="0" rtl="0">
              <a:spcBef>
                <a:spcPts val="0"/>
              </a:spcBef>
              <a:spcAft>
                <a:spcPts val="800"/>
              </a:spcAft>
              <a:buNone/>
            </a:pPr>
            <a:r>
              <a:rPr b="1" lang="en" sz="1200">
                <a:solidFill>
                  <a:srgbClr val="333333"/>
                </a:solidFill>
                <a:highlight>
                  <a:srgbClr val="FFFFFF"/>
                </a:highlight>
              </a:rPr>
              <a:t>Stress </a:t>
            </a:r>
            <a:r>
              <a:rPr lang="en" sz="1200">
                <a:solidFill>
                  <a:srgbClr val="333333"/>
                </a:solidFill>
                <a:highlight>
                  <a:srgbClr val="FFFFFF"/>
                </a:highlight>
              </a:rPr>
              <a:t>– Any stimulus that interferes with the biological or psychological equilibrium of an organism. It is the reaction of the body and mind to everyday challenges and demands.</a:t>
            </a:r>
          </a:p>
          <a:p>
            <a:pPr lvl="0" rtl="0">
              <a:spcBef>
                <a:spcPts val="0"/>
              </a:spcBef>
              <a:spcAft>
                <a:spcPts val="800"/>
              </a:spcAft>
              <a:buNone/>
            </a:pPr>
            <a:r>
              <a:rPr lang="en" sz="1200">
                <a:solidFill>
                  <a:srgbClr val="333333"/>
                </a:solidFill>
                <a:highlight>
                  <a:srgbClr val="FFFFFF"/>
                </a:highlight>
              </a:rPr>
              <a:t>There are </a:t>
            </a:r>
            <a:r>
              <a:rPr b="1" lang="en" sz="1200">
                <a:solidFill>
                  <a:srgbClr val="333333"/>
                </a:solidFill>
                <a:highlight>
                  <a:srgbClr val="FFFFFF"/>
                </a:highlight>
              </a:rPr>
              <a:t>five</a:t>
            </a:r>
            <a:r>
              <a:rPr lang="en" sz="1200">
                <a:solidFill>
                  <a:srgbClr val="333333"/>
                </a:solidFill>
                <a:highlight>
                  <a:srgbClr val="FFFFFF"/>
                </a:highlight>
              </a:rPr>
              <a:t> categories of stressors.</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Biological</a:t>
            </a:r>
            <a:r>
              <a:rPr lang="en" sz="1200">
                <a:solidFill>
                  <a:srgbClr val="333333"/>
                </a:solidFill>
                <a:highlight>
                  <a:srgbClr val="FFFFFF"/>
                </a:highlight>
              </a:rPr>
              <a:t> –</a:t>
            </a:r>
            <a:r>
              <a:rPr b="1" lang="en" sz="1200">
                <a:solidFill>
                  <a:srgbClr val="333333"/>
                </a:solidFill>
                <a:highlight>
                  <a:srgbClr val="FFFFFF"/>
                </a:highlight>
              </a:rPr>
              <a:t> </a:t>
            </a:r>
            <a:r>
              <a:rPr lang="en" sz="1200">
                <a:solidFill>
                  <a:srgbClr val="333333"/>
                </a:solidFill>
                <a:highlight>
                  <a:srgbClr val="FFFFFF"/>
                </a:highlight>
              </a:rPr>
              <a:t>Coping with illness or injury</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Environmental</a:t>
            </a:r>
            <a:r>
              <a:rPr lang="en" sz="1200">
                <a:solidFill>
                  <a:srgbClr val="333333"/>
                </a:solidFill>
                <a:highlight>
                  <a:srgbClr val="FFFFFF"/>
                </a:highlight>
              </a:rPr>
              <a:t> –</a:t>
            </a:r>
            <a:r>
              <a:rPr b="1" lang="en" sz="1200">
                <a:solidFill>
                  <a:srgbClr val="333333"/>
                </a:solidFill>
                <a:highlight>
                  <a:srgbClr val="FFFFFF"/>
                </a:highlight>
              </a:rPr>
              <a:t> </a:t>
            </a:r>
            <a:r>
              <a:rPr lang="en" sz="1200">
                <a:solidFill>
                  <a:srgbClr val="333333"/>
                </a:solidFill>
                <a:highlight>
                  <a:srgbClr val="FFFFFF"/>
                </a:highlight>
              </a:rPr>
              <a:t>Poverty, pollution, noise, etc.</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Cognitive</a:t>
            </a:r>
            <a:r>
              <a:rPr lang="en" sz="1200">
                <a:solidFill>
                  <a:srgbClr val="333333"/>
                </a:solidFill>
                <a:highlight>
                  <a:srgbClr val="FFFFFF"/>
                </a:highlight>
              </a:rPr>
              <a:t> or thinking – How you perceive a situation</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Personal Behavior </a:t>
            </a:r>
            <a:r>
              <a:rPr lang="en" sz="1200">
                <a:solidFill>
                  <a:srgbClr val="333333"/>
                </a:solidFill>
                <a:highlight>
                  <a:srgbClr val="FFFFFF"/>
                </a:highlight>
              </a:rPr>
              <a:t>– Negative reactions in the body and mind caused by using alcohol, tobacco, or other drugs, or by a lack of physical activity</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Life Situation</a:t>
            </a:r>
            <a:r>
              <a:rPr lang="en" sz="1200">
                <a:solidFill>
                  <a:srgbClr val="333333"/>
                </a:solidFill>
                <a:highlight>
                  <a:srgbClr val="FFFFFF"/>
                </a:highlight>
              </a:rPr>
              <a:t> </a:t>
            </a:r>
            <a:r>
              <a:rPr b="1" lang="en" sz="1200">
                <a:solidFill>
                  <a:srgbClr val="333333"/>
                </a:solidFill>
                <a:highlight>
                  <a:srgbClr val="FFFFFF"/>
                </a:highlight>
              </a:rPr>
              <a:t>Stressors </a:t>
            </a:r>
            <a:r>
              <a:rPr lang="en" sz="1200">
                <a:solidFill>
                  <a:srgbClr val="333333"/>
                </a:solidFill>
                <a:highlight>
                  <a:srgbClr val="FFFFFF"/>
                </a:highlight>
              </a:rPr>
              <a:t>– A stress response when you perceive a situation or an event as a threat</a:t>
            </a:r>
          </a:p>
          <a:p>
            <a:pPr lvl="0" rtl="0">
              <a:spcBef>
                <a:spcPts val="0"/>
              </a:spcBef>
              <a:spcAft>
                <a:spcPts val="800"/>
              </a:spcAft>
              <a:buNone/>
            </a:pPr>
            <a:r>
              <a:rPr lang="en" sz="1200">
                <a:solidFill>
                  <a:srgbClr val="333333"/>
                </a:solidFill>
                <a:highlight>
                  <a:srgbClr val="FFFFFF"/>
                </a:highlight>
              </a:rPr>
              <a:t>The body’s response to stress involves the nervous and endocrine systems. Some of the </a:t>
            </a:r>
            <a:r>
              <a:rPr b="1" lang="en" sz="1200">
                <a:solidFill>
                  <a:srgbClr val="333333"/>
                </a:solidFill>
                <a:highlight>
                  <a:srgbClr val="FFFFFF"/>
                </a:highlight>
              </a:rPr>
              <a:t>physical effects</a:t>
            </a:r>
            <a:r>
              <a:rPr lang="en" sz="1200">
                <a:solidFill>
                  <a:srgbClr val="333333"/>
                </a:solidFill>
                <a:highlight>
                  <a:srgbClr val="FFFFFF"/>
                </a:highlight>
              </a:rPr>
              <a:t> of stress include headache, asthma, high blood pressure, and a weakened immune system.</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800"/>
              </a:spcAft>
              <a:buClr>
                <a:schemeClr val="dk1"/>
              </a:buClr>
              <a:buSzPct val="100000"/>
              <a:buFont typeface="Arial"/>
              <a:buNone/>
            </a:pPr>
            <a:r>
              <a:rPr lang="en" sz="1100">
                <a:solidFill>
                  <a:srgbClr val="333333"/>
                </a:solidFill>
                <a:highlight>
                  <a:srgbClr val="FFFFFF"/>
                </a:highlight>
              </a:rPr>
              <a:t>A </a:t>
            </a:r>
            <a:r>
              <a:rPr b="1" lang="en" sz="1100">
                <a:solidFill>
                  <a:srgbClr val="333333"/>
                </a:solidFill>
                <a:highlight>
                  <a:srgbClr val="FFFFFF"/>
                </a:highlight>
              </a:rPr>
              <a:t>stressor</a:t>
            </a:r>
            <a:r>
              <a:rPr lang="en" sz="1100">
                <a:solidFill>
                  <a:srgbClr val="333333"/>
                </a:solidFill>
                <a:highlight>
                  <a:srgbClr val="FFFFFF"/>
                </a:highlight>
              </a:rPr>
              <a:t> is anything that causes stress. The same stressors affect almost everyone in a similar way. Psychologists have identified the following </a:t>
            </a:r>
            <a:r>
              <a:rPr b="1" lang="en" sz="1100">
                <a:solidFill>
                  <a:srgbClr val="333333"/>
                </a:solidFill>
                <a:highlight>
                  <a:srgbClr val="FFFFFF"/>
                </a:highlight>
              </a:rPr>
              <a:t>five</a:t>
            </a:r>
            <a:r>
              <a:rPr lang="en" sz="1100">
                <a:solidFill>
                  <a:srgbClr val="333333"/>
                </a:solidFill>
                <a:highlight>
                  <a:srgbClr val="FFFFFF"/>
                </a:highlight>
              </a:rPr>
              <a:t> general categories of stressors:</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Biological stressors </a:t>
            </a:r>
            <a:r>
              <a:rPr lang="en" sz="1200">
                <a:solidFill>
                  <a:srgbClr val="333333"/>
                </a:solidFill>
                <a:highlight>
                  <a:srgbClr val="FFFFFF"/>
                </a:highlight>
              </a:rPr>
              <a:t>– Biochemical imbalances, mental and physical illnesses, disabilities, or injuries</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Environmental stressors </a:t>
            </a:r>
            <a:r>
              <a:rPr lang="en" sz="1200">
                <a:solidFill>
                  <a:srgbClr val="333333"/>
                </a:solidFill>
                <a:highlight>
                  <a:srgbClr val="FFFFFF"/>
                </a:highlight>
              </a:rPr>
              <a:t>– Poverty, pollution, crowding, noise, or natural disasters</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Personal behavior stressors </a:t>
            </a:r>
            <a:r>
              <a:rPr lang="en" sz="1200">
                <a:solidFill>
                  <a:srgbClr val="333333"/>
                </a:solidFill>
                <a:highlight>
                  <a:srgbClr val="FFFFFF"/>
                </a:highlight>
              </a:rPr>
              <a:t>– Negative reactions in the body and mind caused by tobacco, alcohol, or other drugs, or not exercising</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Life situation stressors </a:t>
            </a:r>
            <a:r>
              <a:rPr lang="en" sz="1200">
                <a:solidFill>
                  <a:srgbClr val="333333"/>
                </a:solidFill>
                <a:highlight>
                  <a:srgbClr val="FFFFFF"/>
                </a:highlight>
              </a:rPr>
              <a:t>– Death, divorce, or trouble in a relationship with parents or peers</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Cognitive stressors </a:t>
            </a:r>
            <a:r>
              <a:rPr lang="en" sz="1200">
                <a:solidFill>
                  <a:srgbClr val="333333"/>
                </a:solidFill>
                <a:highlight>
                  <a:srgbClr val="FFFFFF"/>
                </a:highlight>
              </a:rPr>
              <a:t>– Any situation perceived as stressful, or you expect the result of a situation will be stressful</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Two Types of Stress</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Stress can be both good and bad. Positive stress, or </a:t>
            </a:r>
            <a:r>
              <a:rPr b="1" lang="en" sz="1100">
                <a:solidFill>
                  <a:srgbClr val="333333"/>
                </a:solidFill>
                <a:highlight>
                  <a:srgbClr val="FFFFFF"/>
                </a:highlight>
              </a:rPr>
              <a:t>eustress</a:t>
            </a:r>
            <a:r>
              <a:rPr lang="en" sz="1100">
                <a:solidFill>
                  <a:srgbClr val="333333"/>
                </a:solidFill>
                <a:highlight>
                  <a:srgbClr val="FFFFFF"/>
                </a:highlight>
              </a:rPr>
              <a:t>,</a:t>
            </a:r>
            <a:r>
              <a:rPr b="1" lang="en" sz="1100">
                <a:solidFill>
                  <a:srgbClr val="333333"/>
                </a:solidFill>
                <a:highlight>
                  <a:srgbClr val="FFFFFF"/>
                </a:highlight>
              </a:rPr>
              <a:t> </a:t>
            </a:r>
            <a:r>
              <a:rPr lang="en" sz="1100">
                <a:solidFill>
                  <a:srgbClr val="333333"/>
                </a:solidFill>
                <a:highlight>
                  <a:srgbClr val="FFFFFF"/>
                </a:highlight>
              </a:rPr>
              <a:t>can be a motivator. For example, stress might motivate you to study for a test you need to pass or a desire to perform well playing a sport will motivates you to practice harder. The type of stress that can be very bad for the body and mind is called </a:t>
            </a:r>
            <a:r>
              <a:rPr b="1" lang="en" sz="1100">
                <a:solidFill>
                  <a:srgbClr val="333333"/>
                </a:solidFill>
                <a:highlight>
                  <a:srgbClr val="FFFFFF"/>
                </a:highlight>
              </a:rPr>
              <a:t>distress</a:t>
            </a:r>
            <a:r>
              <a:rPr lang="en" sz="1100">
                <a:solidFill>
                  <a:srgbClr val="333333"/>
                </a:solidFill>
                <a:highlight>
                  <a:srgbClr val="FFFFFF"/>
                </a:highlight>
              </a:rPr>
              <a:t>.</a:t>
            </a:r>
            <a:r>
              <a:rPr b="1" lang="en" sz="1100">
                <a:solidFill>
                  <a:srgbClr val="333333"/>
                </a:solidFill>
                <a:highlight>
                  <a:srgbClr val="FFFFFF"/>
                </a:highlight>
              </a:rPr>
              <a:t> </a:t>
            </a:r>
            <a:r>
              <a:rPr lang="en" sz="1100">
                <a:solidFill>
                  <a:srgbClr val="333333"/>
                </a:solidFill>
                <a:highlight>
                  <a:srgbClr val="FFFFFF"/>
                </a:highlight>
              </a:rPr>
              <a:t>If you have a death in the family, have lost a job, have money issues, or are going through a divorce or a relationship breakup, then you are experiencing distress. </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rPr b="1" lang="en" sz="1100">
                <a:solidFill>
                  <a:srgbClr val="333333"/>
                </a:solidFill>
                <a:highlight>
                  <a:srgbClr val="FFFFFF"/>
                </a:highlight>
              </a:rPr>
              <a:t>Eustress </a:t>
            </a:r>
            <a:r>
              <a:rPr lang="en" sz="1100">
                <a:solidFill>
                  <a:srgbClr val="333333"/>
                </a:solidFill>
                <a:highlight>
                  <a:srgbClr val="FFFFFF"/>
                </a:highlight>
              </a:rPr>
              <a:t>–</a:t>
            </a:r>
            <a:r>
              <a:rPr b="1" lang="en" sz="1100">
                <a:solidFill>
                  <a:srgbClr val="333333"/>
                </a:solidFill>
                <a:highlight>
                  <a:srgbClr val="FFFFFF"/>
                </a:highlight>
              </a:rPr>
              <a:t> </a:t>
            </a:r>
            <a:r>
              <a:rPr lang="en" sz="1100">
                <a:solidFill>
                  <a:srgbClr val="333333"/>
                </a:solidFill>
                <a:highlight>
                  <a:srgbClr val="FFFFFF"/>
                </a:highlight>
              </a:rPr>
              <a:t>Positive stressors that help you achieve goals and increase performance.</a:t>
            </a:r>
          </a:p>
          <a:p>
            <a:pPr lvl="0">
              <a:spcBef>
                <a:spcPts val="0"/>
              </a:spcBef>
              <a:buClr>
                <a:schemeClr val="dk1"/>
              </a:buClr>
              <a:buSzPct val="100000"/>
              <a:buFont typeface="Arial"/>
              <a:buNone/>
            </a:pPr>
            <a:r>
              <a:rPr b="1" lang="en" sz="1100">
                <a:solidFill>
                  <a:srgbClr val="333333"/>
                </a:solidFill>
                <a:highlight>
                  <a:srgbClr val="FFFFFF"/>
                </a:highlight>
              </a:rPr>
              <a:t>Distress </a:t>
            </a:r>
            <a:r>
              <a:rPr lang="en" sz="1100">
                <a:solidFill>
                  <a:srgbClr val="333333"/>
                </a:solidFill>
                <a:highlight>
                  <a:srgbClr val="FFFFFF"/>
                </a:highlight>
              </a:rPr>
              <a:t>–</a:t>
            </a:r>
            <a:r>
              <a:rPr b="1" lang="en" sz="1100">
                <a:solidFill>
                  <a:srgbClr val="333333"/>
                </a:solidFill>
                <a:highlight>
                  <a:srgbClr val="FFFFFF"/>
                </a:highlight>
              </a:rPr>
              <a:t> </a:t>
            </a:r>
            <a:r>
              <a:rPr lang="en" sz="1100">
                <a:solidFill>
                  <a:srgbClr val="333333"/>
                </a:solidFill>
                <a:highlight>
                  <a:srgbClr val="FFFFFF"/>
                </a:highlight>
              </a:rPr>
              <a:t>Negative stressors that result when there is too much pressure or trauma and you don’t know how to cope with it.</a:t>
            </a:r>
          </a:p>
          <a:p>
            <a:pPr lvl="0">
              <a:spcBef>
                <a:spcPts val="0"/>
              </a:spcBef>
              <a:buNone/>
            </a:pPr>
            <a:r>
              <a:t/>
            </a:r>
            <a:endParaRPr sz="1100">
              <a:solidFill>
                <a:srgbClr val="333333"/>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Stress Response</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The stress response has </a:t>
            </a:r>
            <a:r>
              <a:rPr b="1" lang="en" sz="1100">
                <a:solidFill>
                  <a:srgbClr val="333333"/>
                </a:solidFill>
                <a:highlight>
                  <a:srgbClr val="FFFFFF"/>
                </a:highlight>
              </a:rPr>
              <a:t>three</a:t>
            </a:r>
            <a:r>
              <a:rPr lang="en" sz="1100">
                <a:solidFill>
                  <a:srgbClr val="333333"/>
                </a:solidFill>
                <a:highlight>
                  <a:srgbClr val="FFFFFF"/>
                </a:highlight>
              </a:rPr>
              <a:t> stages: alarm, resistance, and exhaustion/ fatigue. Mental/emotional and social effects of stress include difficulty concentrating, mood swings, and risk of substance abuse.</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95275" lvl="1" marL="1397000" marR="0" rtl="0" algn="l">
              <a:lnSpc>
                <a:spcPct val="142857"/>
              </a:lnSpc>
              <a:spcBef>
                <a:spcPts val="0"/>
              </a:spcBef>
              <a:spcAft>
                <a:spcPts val="800"/>
              </a:spcAft>
              <a:buClr>
                <a:srgbClr val="333333"/>
              </a:buClr>
              <a:buSzPct val="95454"/>
              <a:buFont typeface="Arial"/>
            </a:pPr>
            <a:r>
              <a:rPr b="1" lang="en" sz="1100">
                <a:solidFill>
                  <a:srgbClr val="333333"/>
                </a:solidFill>
                <a:highlight>
                  <a:srgbClr val="FFFFFF"/>
                </a:highlight>
              </a:rPr>
              <a:t>Alarm </a:t>
            </a:r>
            <a:r>
              <a:rPr lang="en" sz="1100">
                <a:solidFill>
                  <a:srgbClr val="333333"/>
                </a:solidFill>
                <a:highlight>
                  <a:srgbClr val="FFFFFF"/>
                </a:highlight>
              </a:rPr>
              <a:t>– The body is on high alert and can go into a fight or flight response. During this response, which is extreme during an accident, hormones release, and the body can go into shock.</a:t>
            </a:r>
          </a:p>
          <a:p>
            <a:pPr indent="-342900" lvl="1" marL="1397000" marR="0" rtl="0" algn="l">
              <a:lnSpc>
                <a:spcPct val="142857"/>
              </a:lnSpc>
              <a:spcBef>
                <a:spcPts val="0"/>
              </a:spcBef>
              <a:spcAft>
                <a:spcPts val="800"/>
              </a:spcAft>
              <a:buClr>
                <a:srgbClr val="333333"/>
              </a:buClr>
              <a:buSzPct val="100000"/>
            </a:pPr>
            <a:r>
              <a:rPr lang="en" sz="1800">
                <a:solidFill>
                  <a:srgbClr val="333333"/>
                </a:solidFill>
                <a:highlight>
                  <a:srgbClr val="FFFFFF"/>
                </a:highlight>
              </a:rPr>
              <a:t>Fight or Flight response</a:t>
            </a:r>
          </a:p>
          <a:p>
            <a:pPr lvl="0">
              <a:spcBef>
                <a:spcPts val="0"/>
              </a:spcBef>
              <a:buNone/>
            </a:pPr>
            <a:r>
              <a:rPr b="1" lang="en" sz="1100">
                <a:solidFill>
                  <a:schemeClr val="dk1"/>
                </a:solidFill>
              </a:rPr>
              <a:t>Fight or Flight Body Responses </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Pupils open wide to take in more light</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Sweating increases</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Rate of breathing increases</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Adrenaline is released</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Urine production decreases</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Amount of stomach acid increases</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Body cells release energy faster</a:t>
            </a:r>
          </a:p>
          <a:p>
            <a:pPr indent="-295275" lvl="0" marL="698500" rtl="0">
              <a:lnSpc>
                <a:spcPct val="136363"/>
              </a:lnSpc>
              <a:spcBef>
                <a:spcPts val="0"/>
              </a:spcBef>
              <a:spcAft>
                <a:spcPts val="0"/>
              </a:spcAft>
              <a:buClr>
                <a:srgbClr val="333333"/>
              </a:buClr>
              <a:buSzPct val="87500"/>
            </a:pPr>
            <a:r>
              <a:rPr lang="en" sz="1200">
                <a:solidFill>
                  <a:srgbClr val="333333"/>
                </a:solidFill>
                <a:highlight>
                  <a:srgbClr val="FFFFFF"/>
                </a:highlight>
              </a:rPr>
              <a:t>Muscles tense</a:t>
            </a:r>
          </a:p>
          <a:p>
            <a:pPr indent="-295275" lvl="0" marL="698500" rtl="0">
              <a:lnSpc>
                <a:spcPct val="136363"/>
              </a:lnSpc>
              <a:spcBef>
                <a:spcPts val="0"/>
              </a:spcBef>
              <a:spcAft>
                <a:spcPts val="0"/>
              </a:spcAft>
              <a:buClr>
                <a:srgbClr val="333333"/>
              </a:buClr>
              <a:buSzPct val="87500"/>
            </a:pPr>
            <a:r>
              <a:t/>
            </a:r>
            <a:endParaRPr sz="1200">
              <a:solidFill>
                <a:srgbClr val="333333"/>
              </a:solidFill>
              <a:highlight>
                <a:srgbClr val="FFFFFF"/>
              </a:highlight>
            </a:endParaRP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95275" lvl="0" marL="698500" rtl="0">
              <a:lnSpc>
                <a:spcPct val="142857"/>
              </a:lnSpc>
              <a:spcBef>
                <a:spcPts val="0"/>
              </a:spcBef>
              <a:spcAft>
                <a:spcPts val="0"/>
              </a:spcAft>
              <a:buClr>
                <a:srgbClr val="333333"/>
              </a:buClr>
              <a:buSzPct val="87500"/>
            </a:pPr>
            <a:r>
              <a:rPr lang="en" sz="1200">
                <a:solidFill>
                  <a:srgbClr val="333333"/>
                </a:solidFill>
                <a:highlight>
                  <a:srgbClr val="FFFFFF"/>
                </a:highlight>
              </a:rPr>
              <a:t>More blood goes to the brain</a:t>
            </a:r>
          </a:p>
          <a:p>
            <a:pPr indent="-295275" lvl="0" marL="698500" rtl="0">
              <a:lnSpc>
                <a:spcPct val="142857"/>
              </a:lnSpc>
              <a:spcBef>
                <a:spcPts val="0"/>
              </a:spcBef>
              <a:spcAft>
                <a:spcPts val="0"/>
              </a:spcAft>
              <a:buClr>
                <a:srgbClr val="333333"/>
              </a:buClr>
              <a:buSzPct val="87500"/>
            </a:pPr>
            <a:r>
              <a:rPr lang="en" sz="1200">
                <a:solidFill>
                  <a:srgbClr val="333333"/>
                </a:solidFill>
                <a:highlight>
                  <a:srgbClr val="FFFFFF"/>
                </a:highlight>
              </a:rPr>
              <a:t>Hearing ability increases</a:t>
            </a:r>
          </a:p>
          <a:p>
            <a:pPr indent="-295275" lvl="0" marL="698500" rtl="0">
              <a:lnSpc>
                <a:spcPct val="142857"/>
              </a:lnSpc>
              <a:spcBef>
                <a:spcPts val="0"/>
              </a:spcBef>
              <a:spcAft>
                <a:spcPts val="0"/>
              </a:spcAft>
              <a:buClr>
                <a:srgbClr val="333333"/>
              </a:buClr>
              <a:buSzPct val="87500"/>
            </a:pPr>
            <a:r>
              <a:rPr lang="en" sz="1200">
                <a:solidFill>
                  <a:srgbClr val="333333"/>
                </a:solidFill>
                <a:highlight>
                  <a:srgbClr val="FFFFFF"/>
                </a:highlight>
              </a:rPr>
              <a:t>Heart rate and blood pressure increases</a:t>
            </a:r>
          </a:p>
          <a:p>
            <a:pPr indent="-295275" lvl="0" marL="698500" rtl="0">
              <a:lnSpc>
                <a:spcPct val="142857"/>
              </a:lnSpc>
              <a:spcBef>
                <a:spcPts val="0"/>
              </a:spcBef>
              <a:spcAft>
                <a:spcPts val="0"/>
              </a:spcAft>
              <a:buClr>
                <a:srgbClr val="333333"/>
              </a:buClr>
              <a:buSzPct val="87500"/>
            </a:pPr>
            <a:r>
              <a:rPr lang="en" sz="1200">
                <a:solidFill>
                  <a:srgbClr val="333333"/>
                </a:solidFill>
                <a:highlight>
                  <a:srgbClr val="FFFFFF"/>
                </a:highlight>
              </a:rPr>
              <a:t>Blood receives more energy-producing substances</a:t>
            </a:r>
          </a:p>
          <a:p>
            <a:pPr indent="-295275" lvl="0" marL="698500" rtl="0">
              <a:lnSpc>
                <a:spcPct val="142857"/>
              </a:lnSpc>
              <a:spcBef>
                <a:spcPts val="0"/>
              </a:spcBef>
              <a:spcAft>
                <a:spcPts val="0"/>
              </a:spcAft>
              <a:buClr>
                <a:srgbClr val="333333"/>
              </a:buClr>
              <a:buSzPct val="87500"/>
            </a:pPr>
            <a:r>
              <a:rPr lang="en" sz="1200">
                <a:solidFill>
                  <a:srgbClr val="333333"/>
                </a:solidFill>
                <a:highlight>
                  <a:srgbClr val="FFFFFF"/>
                </a:highlight>
              </a:rPr>
              <a:t>Digestive system slows</a:t>
            </a:r>
          </a:p>
          <a:p>
            <a:pPr indent="-295275" lvl="0" marL="698500" rtl="0">
              <a:lnSpc>
                <a:spcPct val="142857"/>
              </a:lnSpc>
              <a:spcBef>
                <a:spcPts val="0"/>
              </a:spcBef>
              <a:spcAft>
                <a:spcPts val="0"/>
              </a:spcAft>
              <a:buClr>
                <a:srgbClr val="333333"/>
              </a:buClr>
              <a:buSzPct val="87500"/>
            </a:pPr>
            <a:r>
              <a:rPr lang="en" sz="1200">
                <a:solidFill>
                  <a:srgbClr val="333333"/>
                </a:solidFill>
                <a:highlight>
                  <a:srgbClr val="FFFFFF"/>
                </a:highlight>
              </a:rPr>
              <a:t>Blood clotting ability increases</a:t>
            </a:r>
          </a:p>
          <a:p>
            <a:pPr indent="-295275" lvl="0" marL="698500" rtl="0">
              <a:lnSpc>
                <a:spcPct val="142857"/>
              </a:lnSpc>
              <a:spcBef>
                <a:spcPts val="0"/>
              </a:spcBef>
              <a:spcAft>
                <a:spcPts val="0"/>
              </a:spcAft>
              <a:buClr>
                <a:srgbClr val="333333"/>
              </a:buClr>
              <a:buSzPct val="87500"/>
            </a:pPr>
            <a:r>
              <a:rPr lang="en" sz="1200">
                <a:solidFill>
                  <a:srgbClr val="333333"/>
                </a:solidFill>
                <a:highlight>
                  <a:srgbClr val="FFFFFF"/>
                </a:highlight>
              </a:rPr>
              <a:t>Blood vessels carry less blood to skin and digestive system</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800"/>
              </a:spcAft>
              <a:buClr>
                <a:schemeClr val="dk1"/>
              </a:buClr>
              <a:buSzPct val="91666"/>
              <a:buFont typeface="Arial"/>
              <a:buNone/>
            </a:pPr>
            <a:r>
              <a:rPr b="1" lang="en" sz="1200">
                <a:solidFill>
                  <a:srgbClr val="333333"/>
                </a:solidFill>
                <a:highlight>
                  <a:srgbClr val="FFFFFF"/>
                </a:highlight>
              </a:rPr>
              <a:t>Resistance </a:t>
            </a:r>
            <a:r>
              <a:rPr lang="en" sz="1200">
                <a:solidFill>
                  <a:srgbClr val="333333"/>
                </a:solidFill>
                <a:highlight>
                  <a:srgbClr val="FFFFFF"/>
                </a:highlight>
              </a:rPr>
              <a:t>– The body adapts, restores balance (homeostasis), and produces more hormones to counteract alarm.</a:t>
            </a:r>
          </a:p>
          <a:p>
            <a:pPr lvl="0" rtl="0">
              <a:spcBef>
                <a:spcPts val="0"/>
              </a:spcBef>
              <a:spcAft>
                <a:spcPts val="800"/>
              </a:spcAft>
              <a:buClr>
                <a:schemeClr val="dk1"/>
              </a:buClr>
              <a:buSzPct val="91666"/>
              <a:buFont typeface="Arial"/>
              <a:buNone/>
            </a:pPr>
            <a:r>
              <a:rPr b="1" lang="en" sz="1200">
                <a:solidFill>
                  <a:srgbClr val="333333"/>
                </a:solidFill>
                <a:highlight>
                  <a:srgbClr val="FFFFFF"/>
                </a:highlight>
              </a:rPr>
              <a:t>Exhaustion/Fatigue </a:t>
            </a:r>
            <a:r>
              <a:rPr lang="en" sz="1200">
                <a:solidFill>
                  <a:srgbClr val="333333"/>
                </a:solidFill>
                <a:highlight>
                  <a:srgbClr val="FFFFFF"/>
                </a:highlight>
              </a:rPr>
              <a:t>– Over time, resistance wears thin. Reserves are used up and the body becomes “weak” and susceptible.</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Why Should We Learn about Stress?</a:t>
            </a:r>
          </a:p>
          <a:p>
            <a:pPr lvl="0" rtl="0">
              <a:spcBef>
                <a:spcPts val="0"/>
              </a:spcBef>
              <a:spcAft>
                <a:spcPts val="800"/>
              </a:spcAft>
              <a:buNone/>
            </a:pPr>
            <a:r>
              <a:rPr lang="en" sz="1200">
                <a:solidFill>
                  <a:srgbClr val="333333"/>
                </a:solidFill>
                <a:highlight>
                  <a:srgbClr val="FFFFFF"/>
                </a:highlight>
              </a:rPr>
              <a:t>The following reasons are why learning about stress is important:</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Stress</a:t>
            </a:r>
            <a:r>
              <a:rPr lang="en" sz="1200">
                <a:solidFill>
                  <a:srgbClr val="333333"/>
                </a:solidFill>
                <a:highlight>
                  <a:srgbClr val="FFFFFF"/>
                </a:highlight>
              </a:rPr>
              <a:t> can interfere with daily activities and relationships.</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Stress</a:t>
            </a:r>
            <a:r>
              <a:rPr lang="en" sz="1200">
                <a:solidFill>
                  <a:srgbClr val="333333"/>
                </a:solidFill>
                <a:highlight>
                  <a:srgbClr val="FFFFFF"/>
                </a:highlight>
              </a:rPr>
              <a:t> can result in decreased productivity and lost time at work and school.</a:t>
            </a:r>
            <a:r>
              <a:rPr b="1" lang="en" sz="1200">
                <a:solidFill>
                  <a:srgbClr val="333333"/>
                </a:solidFill>
                <a:highlight>
                  <a:srgbClr val="FFFFFF"/>
                </a:highlight>
              </a:rPr>
              <a:t> </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Stress</a:t>
            </a:r>
            <a:r>
              <a:rPr lang="en" sz="1200">
                <a:solidFill>
                  <a:srgbClr val="333333"/>
                </a:solidFill>
                <a:highlight>
                  <a:srgbClr val="FFFFFF"/>
                </a:highlight>
              </a:rPr>
              <a:t> can worsen or cause problems such as insomnia, backaches, headaches, stomach trouble, menstrual difficulties, anxiety, and depression.</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Stress</a:t>
            </a:r>
            <a:r>
              <a:rPr lang="en" sz="1200">
                <a:solidFill>
                  <a:srgbClr val="333333"/>
                </a:solidFill>
                <a:highlight>
                  <a:srgbClr val="FFFFFF"/>
                </a:highlight>
              </a:rPr>
              <a:t> can contribute to other serious health problems, such as heart disease, stroke, and diseases caused by a lowered immune system.</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